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8"/>
  </p:notesMasterIdLst>
  <p:sldIdLst>
    <p:sldId id="256" r:id="rId2"/>
    <p:sldId id="262" r:id="rId3"/>
    <p:sldId id="259" r:id="rId4"/>
    <p:sldId id="268" r:id="rId5"/>
    <p:sldId id="263" r:id="rId6"/>
    <p:sldId id="269" r:id="rId7"/>
    <p:sldId id="270" r:id="rId8"/>
    <p:sldId id="261" r:id="rId9"/>
    <p:sldId id="272" r:id="rId10"/>
    <p:sldId id="279" r:id="rId11"/>
    <p:sldId id="280" r:id="rId12"/>
    <p:sldId id="281" r:id="rId13"/>
    <p:sldId id="282" r:id="rId14"/>
    <p:sldId id="278" r:id="rId15"/>
    <p:sldId id="276" r:id="rId16"/>
    <p:sldId id="277" r:id="rId1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9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/>
    <p:restoredTop sz="94603"/>
  </p:normalViewPr>
  <p:slideViewPr>
    <p:cSldViewPr snapToGrid="0" snapToObjects="1" showGuides="1">
      <p:cViewPr>
        <p:scale>
          <a:sx n="100" d="100"/>
          <a:sy n="100" d="100"/>
        </p:scale>
        <p:origin x="584" y="264"/>
      </p:cViewPr>
      <p:guideLst>
        <p:guide orient="horz" pos="2160"/>
        <p:guide pos="9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04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0529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7105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6933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9624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1866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836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0512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739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9652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0415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Объекты</a:t>
            </a:r>
            <a:endParaRPr sz="10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1016512" y="2693997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b="1" dirty="0" err="1">
                <a:solidFill>
                  <a:srgbClr val="595959"/>
                </a:solidFill>
                <a:latin typeface="Roboto"/>
                <a:ea typeface="Roboto"/>
              </a:rPr>
              <a:t>Object.defineProperty</a:t>
            </a:r>
            <a:endParaRPr lang="en-GB" b="1" dirty="0">
              <a:solidFill>
                <a:srgbClr val="595959"/>
              </a:solidFill>
              <a:latin typeface="Roboto"/>
              <a:ea typeface="Roboto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1016512" y="3278648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b="1" dirty="0" err="1">
                <a:solidFill>
                  <a:srgbClr val="595959"/>
                </a:solidFill>
                <a:latin typeface="Roboto"/>
                <a:ea typeface="Roboto"/>
              </a:rPr>
              <a:t>Object.defineProperties</a:t>
            </a:r>
            <a:endParaRPr lang="en-GB" b="1" dirty="0">
              <a:solidFill>
                <a:srgbClr val="595959"/>
              </a:solidFill>
              <a:latin typeface="Roboto"/>
              <a:ea typeface="Roboto"/>
            </a:endParaRPr>
          </a:p>
        </p:txBody>
      </p:sp>
      <p:cxnSp>
        <p:nvCxnSpPr>
          <p:cNvPr id="196" name="Shape 196"/>
          <p:cNvCxnSpPr/>
          <p:nvPr/>
        </p:nvCxnSpPr>
        <p:spPr>
          <a:xfrm>
            <a:off x="1141140" y="3717268"/>
            <a:ext cx="6840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Shape 197"/>
          <p:cNvSpPr txBox="1"/>
          <p:nvPr/>
        </p:nvSpPr>
        <p:spPr>
          <a:xfrm>
            <a:off x="1016512" y="3840696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b="1" dirty="0" err="1">
                <a:solidFill>
                  <a:srgbClr val="595959"/>
                </a:solidFill>
                <a:latin typeface="Roboto"/>
                <a:ea typeface="Roboto"/>
              </a:rPr>
              <a:t>Object.getOwnPropertyNames</a:t>
            </a:r>
            <a:endParaRPr lang="en-GB" b="1" dirty="0">
              <a:solidFill>
                <a:srgbClr val="595959"/>
              </a:solidFill>
              <a:latin typeface="Roboto"/>
              <a:ea typeface="Roboto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1016512" y="4416760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b="1" dirty="0">
                <a:solidFill>
                  <a:srgbClr val="595959"/>
                </a:solidFill>
                <a:latin typeface="Roboto"/>
                <a:ea typeface="Roboto"/>
              </a:rPr>
              <a:t> </a:t>
            </a:r>
            <a:r>
              <a:rPr lang="en-GB" b="1" dirty="0" err="1">
                <a:solidFill>
                  <a:srgbClr val="595959"/>
                </a:solidFill>
                <a:latin typeface="Roboto"/>
                <a:ea typeface="Roboto"/>
              </a:rPr>
              <a:t>Object.hasOwnProperty</a:t>
            </a:r>
            <a:endParaRPr lang="en-GB" b="1" dirty="0">
              <a:solidFill>
                <a:srgbClr val="595959"/>
              </a:solidFill>
              <a:latin typeface="Roboto"/>
              <a:ea typeface="Roboto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1141140" y="3115072"/>
            <a:ext cx="6840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Shape 202"/>
          <p:cNvCxnSpPr/>
          <p:nvPr/>
        </p:nvCxnSpPr>
        <p:spPr>
          <a:xfrm>
            <a:off x="1141140" y="4267200"/>
            <a:ext cx="6840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Shape 203"/>
          <p:cNvCxnSpPr/>
          <p:nvPr/>
        </p:nvCxnSpPr>
        <p:spPr>
          <a:xfrm>
            <a:off x="1141140" y="4843264"/>
            <a:ext cx="6768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508375" y="3207575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508375" y="2610900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508375" y="3783625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508375" y="4359788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4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430290" y="1011406"/>
            <a:ext cx="819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100" b="1" dirty="0">
                <a:latin typeface="Roboto"/>
                <a:ea typeface="Roboto"/>
                <a:cs typeface="Roboto"/>
                <a:sym typeface="Roboto"/>
              </a:rPr>
              <a:t>Работа со свойствами объекта с помощью методов</a:t>
            </a:r>
            <a:endParaRPr sz="4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836358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523800" y="13709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3200" b="1" dirty="0" err="1">
                <a:latin typeface="Roboto"/>
                <a:ea typeface="Roboto"/>
              </a:rPr>
              <a:t>Object.defineProperty</a:t>
            </a:r>
            <a:r>
              <a:rPr lang="ru-RU" sz="3200" b="1" dirty="0">
                <a:latin typeface="Roboto"/>
                <a:ea typeface="Roboto"/>
              </a:rPr>
              <a:t>(</a:t>
            </a:r>
            <a:r>
              <a:rPr lang="ru-RU" sz="3200" b="1" dirty="0" err="1">
                <a:latin typeface="Roboto"/>
                <a:ea typeface="Roboto"/>
              </a:rPr>
              <a:t>obj</a:t>
            </a:r>
            <a:r>
              <a:rPr lang="ru-RU" sz="3200" b="1" dirty="0">
                <a:latin typeface="Roboto"/>
                <a:ea typeface="Roboto"/>
              </a:rPr>
              <a:t>, </a:t>
            </a:r>
            <a:r>
              <a:rPr lang="ru-RU" sz="3200" b="1" dirty="0" err="1">
                <a:latin typeface="Roboto"/>
                <a:ea typeface="Roboto"/>
              </a:rPr>
              <a:t>prop</a:t>
            </a:r>
            <a:r>
              <a:rPr lang="ru-RU" sz="3200" b="1" dirty="0">
                <a:latin typeface="Roboto"/>
                <a:ea typeface="Roboto"/>
              </a:rPr>
              <a:t>, </a:t>
            </a:r>
            <a:r>
              <a:rPr lang="ru-RU" sz="3200" b="1" dirty="0" err="1">
                <a:latin typeface="Roboto"/>
                <a:ea typeface="Roboto"/>
              </a:rPr>
              <a:t>descriptor</a:t>
            </a:r>
            <a:r>
              <a:rPr lang="ru-RU" sz="3200" b="1" dirty="0">
                <a:latin typeface="Roboto"/>
                <a:ea typeface="Roboto"/>
              </a:rPr>
              <a:t>)</a:t>
            </a: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4271A-D3F3-234D-B4C7-2728B801D449}"/>
              </a:ext>
            </a:extLst>
          </p:cNvPr>
          <p:cNvSpPr txBox="1"/>
          <p:nvPr/>
        </p:nvSpPr>
        <p:spPr>
          <a:xfrm>
            <a:off x="389811" y="2580356"/>
            <a:ext cx="84975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Аргументы:</a:t>
            </a:r>
          </a:p>
          <a:p>
            <a:endParaRPr lang="ru-RU" sz="2000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ru-RU" sz="20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obj</a:t>
            </a:r>
            <a:r>
              <a:rPr lang="ru-RU" sz="20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- Объект, в котором объявляется свойство.</a:t>
            </a:r>
          </a:p>
          <a:p>
            <a:endParaRPr lang="ru-RU" sz="2000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ru-RU" sz="20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prop</a:t>
            </a:r>
            <a:r>
              <a:rPr lang="ru-RU" sz="20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- Имя свойства, которое нужно объявить или модифицировать.</a:t>
            </a:r>
          </a:p>
          <a:p>
            <a:endParaRPr lang="ru-RU" sz="2000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ru-RU" sz="20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descriptor</a:t>
            </a:r>
            <a:r>
              <a:rPr lang="ru-RU" sz="20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- Дескриптор – объект, который описывает поведение свойства.</a:t>
            </a:r>
          </a:p>
        </p:txBody>
      </p:sp>
    </p:spTree>
    <p:extLst>
      <p:ext uri="{BB962C8B-B14F-4D97-AF65-F5344CB8AC3E}">
        <p14:creationId xmlns:p14="http://schemas.microsoft.com/office/powerpoint/2010/main" val="30688717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-1495500" y="106799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3200" b="1" dirty="0">
                <a:latin typeface="Roboto"/>
                <a:ea typeface="Roboto"/>
              </a:rPr>
              <a:t> Подробнее о </a:t>
            </a:r>
            <a:r>
              <a:rPr lang="ru-RU" sz="3200" b="1" dirty="0" err="1">
                <a:latin typeface="Roboto"/>
                <a:ea typeface="Roboto"/>
              </a:rPr>
              <a:t>descriptor</a:t>
            </a:r>
            <a:endParaRPr lang="ru-RU" sz="3200" b="1" dirty="0">
              <a:latin typeface="Roboto"/>
              <a:ea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4271A-D3F3-234D-B4C7-2728B801D449}"/>
              </a:ext>
            </a:extLst>
          </p:cNvPr>
          <p:cNvSpPr txBox="1"/>
          <p:nvPr/>
        </p:nvSpPr>
        <p:spPr>
          <a:xfrm>
            <a:off x="389811" y="2154795"/>
            <a:ext cx="84975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В нём могут быть следующие поля:</a:t>
            </a:r>
          </a:p>
          <a:p>
            <a:endParaRPr lang="ru-RU" sz="1600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ru-RU" sz="16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value</a:t>
            </a:r>
            <a:r>
              <a:rPr lang="ru-RU" sz="1600" b="1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– значение свойства, по умолчанию </a:t>
            </a:r>
            <a:r>
              <a:rPr lang="ru-RU" sz="16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undefined</a:t>
            </a:r>
            <a:endParaRPr lang="ru-RU" sz="1600" b="1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endParaRPr lang="ru-RU" sz="800" b="1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ru-RU" sz="16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writable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– значение свойства можно менять, если </a:t>
            </a:r>
            <a:r>
              <a:rPr lang="ru-RU" sz="16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true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. По умолчанию </a:t>
            </a:r>
            <a:r>
              <a:rPr lang="ru-RU" sz="16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false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.</a:t>
            </a:r>
          </a:p>
          <a:p>
            <a:endParaRPr lang="ru-RU" sz="800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ru-RU" sz="16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configurable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– если </a:t>
            </a:r>
            <a:r>
              <a:rPr lang="ru-RU" sz="16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true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, то свойство можно удалять, а также менять его в дальнейшем при помощи новых вызовов </a:t>
            </a:r>
            <a:r>
              <a:rPr lang="ru-RU" sz="16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defineProperty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. По умолчанию </a:t>
            </a:r>
            <a:r>
              <a:rPr lang="ru-RU" sz="16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false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.</a:t>
            </a:r>
          </a:p>
          <a:p>
            <a:endParaRPr lang="ru-RU" sz="800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ru-RU" sz="16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enumerable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– если </a:t>
            </a:r>
            <a:r>
              <a:rPr lang="ru-RU" sz="16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true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, то свойство просматривается в цикле </a:t>
            </a:r>
            <a:r>
              <a:rPr lang="ru-RU" sz="16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for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..</a:t>
            </a:r>
            <a:r>
              <a:rPr lang="ru-RU" sz="16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in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и методе </a:t>
            </a:r>
            <a:r>
              <a:rPr lang="ru-RU" sz="16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Object</a:t>
            </a:r>
            <a:r>
              <a:rPr lang="ru-RU" sz="1600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.</a:t>
            </a:r>
            <a:r>
              <a:rPr lang="ru-RU" sz="16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keys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(). По умолчанию </a:t>
            </a:r>
            <a:r>
              <a:rPr lang="ru-RU" sz="16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false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.</a:t>
            </a:r>
          </a:p>
          <a:p>
            <a:endParaRPr lang="ru-RU" sz="800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ru-RU" sz="16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get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– функция, которая возвращает значение свойства. По умолчанию </a:t>
            </a:r>
            <a:r>
              <a:rPr lang="ru-RU" sz="16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undefined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.</a:t>
            </a:r>
          </a:p>
          <a:p>
            <a:endParaRPr lang="ru-RU" sz="1600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ru-RU" sz="16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set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– функция, которая записывает значение свойства. По умолчанию </a:t>
            </a:r>
            <a:r>
              <a:rPr lang="ru-RU" sz="1600" b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undefined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.</a:t>
            </a:r>
          </a:p>
          <a:p>
            <a:endParaRPr lang="ru-RU" sz="1600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ru-RU" sz="1600" i="1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Чтобы избежать конфликта, </a:t>
            </a:r>
            <a:r>
              <a:rPr lang="ru-RU" sz="1600" b="1" i="1" dirty="0">
                <a:solidFill>
                  <a:srgbClr val="C00000"/>
                </a:solidFill>
                <a:latin typeface="Roboto"/>
                <a:ea typeface="Roboto"/>
                <a:cs typeface="Calibri"/>
              </a:rPr>
              <a:t>запрещено</a:t>
            </a:r>
            <a:r>
              <a:rPr lang="ru-RU" sz="1600" i="1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одновременно указывать значение </a:t>
            </a:r>
            <a:r>
              <a:rPr lang="ru-RU" sz="1600" b="1" i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value</a:t>
            </a:r>
            <a:r>
              <a:rPr lang="ru-RU" sz="1600" i="1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и функции </a:t>
            </a:r>
            <a:r>
              <a:rPr lang="ru-RU" sz="1600" b="1" i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get</a:t>
            </a:r>
            <a:r>
              <a:rPr lang="ru-RU" sz="1600" i="1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/</a:t>
            </a:r>
            <a:r>
              <a:rPr lang="ru-RU" sz="1600" b="1" i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set</a:t>
            </a:r>
            <a:r>
              <a:rPr lang="ru-RU" sz="1600" i="1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. Либо значение, либо функции для его чтения-записи, одно из двух. Также </a:t>
            </a:r>
            <a:r>
              <a:rPr lang="ru-RU" sz="1600" b="1" i="1" dirty="0">
                <a:solidFill>
                  <a:srgbClr val="C00000"/>
                </a:solidFill>
                <a:latin typeface="Roboto"/>
                <a:ea typeface="Roboto"/>
                <a:cs typeface="Calibri"/>
              </a:rPr>
              <a:t>запрещено</a:t>
            </a:r>
            <a:r>
              <a:rPr lang="ru-RU" sz="1600" i="1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и не имеет смысла указывать </a:t>
            </a:r>
            <a:r>
              <a:rPr lang="ru-RU" sz="1600" b="1" i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writable</a:t>
            </a:r>
            <a:r>
              <a:rPr lang="ru-RU" sz="1600" i="1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при наличии </a:t>
            </a:r>
            <a:r>
              <a:rPr lang="ru-RU" sz="1600" b="1" i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get</a:t>
            </a:r>
            <a:r>
              <a:rPr lang="ru-RU" sz="1600" i="1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/</a:t>
            </a:r>
            <a:r>
              <a:rPr lang="ru-RU" sz="1600" b="1" i="1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set</a:t>
            </a:r>
            <a:r>
              <a:rPr lang="ru-RU" sz="1600" b="1" i="1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-функций</a:t>
            </a:r>
            <a:r>
              <a:rPr lang="ru-RU" sz="1600" i="1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.</a:t>
            </a:r>
          </a:p>
          <a:p>
            <a:endParaRPr lang="ru-RU" sz="1600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85803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419900" y="804875"/>
            <a:ext cx="819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100" b="1" dirty="0">
                <a:latin typeface="Roboto"/>
                <a:ea typeface="Roboto"/>
                <a:cs typeface="Roboto"/>
                <a:sym typeface="Roboto"/>
              </a:rPr>
              <a:t>Пример</a:t>
            </a:r>
            <a:endParaRPr sz="4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02B3E-759C-8F4D-AF93-E1D24DCADA99}"/>
              </a:ext>
            </a:extLst>
          </p:cNvPr>
          <p:cNvSpPr txBox="1"/>
          <p:nvPr/>
        </p:nvSpPr>
        <p:spPr>
          <a:xfrm>
            <a:off x="531214" y="6296093"/>
            <a:ext cx="7967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tx1"/>
                </a:solidFill>
              </a:rPr>
              <a:t>Более подробно можно прочитать об этих методах можно:</a:t>
            </a:r>
          </a:p>
          <a:p>
            <a:r>
              <a:rPr lang="en-GB" i="1" u="sng" dirty="0">
                <a:solidFill>
                  <a:srgbClr val="0070C0"/>
                </a:solidFill>
              </a:rPr>
              <a:t>https://</a:t>
            </a:r>
            <a:r>
              <a:rPr lang="en-GB" i="1" u="sng" dirty="0" err="1">
                <a:solidFill>
                  <a:srgbClr val="0070C0"/>
                </a:solidFill>
              </a:rPr>
              <a:t>learn.javascript.ru</a:t>
            </a:r>
            <a:r>
              <a:rPr lang="en-GB" i="1" u="sng" dirty="0">
                <a:solidFill>
                  <a:srgbClr val="0070C0"/>
                </a:solidFill>
              </a:rPr>
              <a:t>/descriptors-getters-setters</a:t>
            </a:r>
            <a:endParaRPr lang="ru-RU" i="1" u="sng" dirty="0">
              <a:solidFill>
                <a:srgbClr val="0070C0"/>
              </a:solidFill>
            </a:endParaRPr>
          </a:p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C18E6B-AE2F-E54A-A670-A5C28A75E540}"/>
              </a:ext>
            </a:extLst>
          </p:cNvPr>
          <p:cNvSpPr txBox="1"/>
          <p:nvPr/>
        </p:nvSpPr>
        <p:spPr>
          <a:xfrm>
            <a:off x="983157" y="2318130"/>
            <a:ext cx="7177686" cy="378565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ru-RU" sz="1600" b="1" dirty="0">
              <a:solidFill>
                <a:schemeClr val="bg1"/>
              </a:solidFill>
            </a:endParaRPr>
          </a:p>
          <a:p>
            <a:r>
              <a:rPr lang="en-GB" sz="1600" b="1" dirty="0" err="1">
                <a:solidFill>
                  <a:schemeClr val="bg1"/>
                </a:solidFill>
              </a:rPr>
              <a:t>var</a:t>
            </a:r>
            <a:r>
              <a:rPr lang="en-GB" sz="1600" b="1" dirty="0">
                <a:solidFill>
                  <a:schemeClr val="bg1"/>
                </a:solidFill>
              </a:rPr>
              <a:t> user = {};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// 1. </a:t>
            </a:r>
            <a:r>
              <a:rPr lang="ru-RU" sz="1600" b="1" dirty="0">
                <a:solidFill>
                  <a:schemeClr val="bg1"/>
                </a:solidFill>
              </a:rPr>
              <a:t>простое присваивание</a:t>
            </a:r>
          </a:p>
          <a:p>
            <a:endParaRPr lang="ru-RU" sz="1600" b="1" dirty="0">
              <a:solidFill>
                <a:schemeClr val="bg1"/>
              </a:solidFill>
            </a:endParaRPr>
          </a:p>
          <a:p>
            <a:r>
              <a:rPr lang="en-GB" sz="1600" b="1" dirty="0" err="1">
                <a:solidFill>
                  <a:schemeClr val="bg1"/>
                </a:solidFill>
              </a:rPr>
              <a:t>user.name</a:t>
            </a:r>
            <a:r>
              <a:rPr lang="en-GB" sz="1600" b="1" dirty="0">
                <a:solidFill>
                  <a:schemeClr val="bg1"/>
                </a:solidFill>
              </a:rPr>
              <a:t> = "Nick";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// 2. </a:t>
            </a:r>
            <a:r>
              <a:rPr lang="ru-RU" sz="1600" b="1" dirty="0">
                <a:solidFill>
                  <a:schemeClr val="bg1"/>
                </a:solidFill>
              </a:rPr>
              <a:t>указание значения через дескриптор</a:t>
            </a:r>
          </a:p>
          <a:p>
            <a:endParaRPr lang="ru-RU" sz="1600" b="1" dirty="0">
              <a:solidFill>
                <a:schemeClr val="bg1"/>
              </a:solidFill>
            </a:endParaRPr>
          </a:p>
          <a:p>
            <a:r>
              <a:rPr lang="en-GB" sz="1600" b="1" dirty="0" err="1">
                <a:solidFill>
                  <a:schemeClr val="bg1"/>
                </a:solidFill>
              </a:rPr>
              <a:t>Object.defineProperty</a:t>
            </a:r>
            <a:r>
              <a:rPr lang="en-GB" sz="1600" b="1" dirty="0">
                <a:solidFill>
                  <a:schemeClr val="bg1"/>
                </a:solidFill>
              </a:rPr>
              <a:t>(user, "name", { 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ru-RU" sz="1600" b="1" dirty="0">
                <a:solidFill>
                  <a:schemeClr val="bg1"/>
                </a:solidFill>
              </a:rPr>
              <a:t>	</a:t>
            </a:r>
            <a:r>
              <a:rPr lang="en-GB" sz="1600" b="1" dirty="0">
                <a:solidFill>
                  <a:schemeClr val="bg1"/>
                </a:solidFill>
              </a:rPr>
              <a:t>value: "Nick", 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ru-RU" sz="1600" b="1" dirty="0">
                <a:solidFill>
                  <a:schemeClr val="bg1"/>
                </a:solidFill>
              </a:rPr>
              <a:t>	</a:t>
            </a:r>
            <a:r>
              <a:rPr lang="en-GB" sz="1600" b="1" dirty="0">
                <a:solidFill>
                  <a:schemeClr val="bg1"/>
                </a:solidFill>
              </a:rPr>
              <a:t>configurable: true, 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ru-RU" sz="1600" b="1" dirty="0">
                <a:solidFill>
                  <a:schemeClr val="bg1"/>
                </a:solidFill>
              </a:rPr>
              <a:t>	</a:t>
            </a:r>
            <a:r>
              <a:rPr lang="en-GB" sz="1600" b="1" dirty="0">
                <a:solidFill>
                  <a:schemeClr val="bg1"/>
                </a:solidFill>
              </a:rPr>
              <a:t>writable: true, 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ru-RU" sz="1600" b="1" dirty="0">
                <a:solidFill>
                  <a:schemeClr val="bg1"/>
                </a:solidFill>
              </a:rPr>
              <a:t>	</a:t>
            </a:r>
            <a:r>
              <a:rPr lang="en-GB" sz="1600" b="1" dirty="0">
                <a:solidFill>
                  <a:schemeClr val="bg1"/>
                </a:solidFill>
              </a:rPr>
              <a:t>enumerable: true 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});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539E0-1601-EF4F-931A-2F9A189DBB3F}"/>
              </a:ext>
            </a:extLst>
          </p:cNvPr>
          <p:cNvSpPr txBox="1"/>
          <p:nvPr/>
        </p:nvSpPr>
        <p:spPr>
          <a:xfrm>
            <a:off x="531214" y="2019091"/>
            <a:ext cx="7177686" cy="3785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ru-RU" sz="1600" b="1" dirty="0">
              <a:solidFill>
                <a:schemeClr val="tx1"/>
              </a:solidFill>
            </a:endParaRPr>
          </a:p>
          <a:p>
            <a:r>
              <a:rPr lang="en-GB" sz="1600" b="1" dirty="0" err="1">
                <a:solidFill>
                  <a:srgbClr val="7030A0"/>
                </a:solidFill>
              </a:rPr>
              <a:t>var</a:t>
            </a:r>
            <a:r>
              <a:rPr lang="en-GB" sz="1600" b="1" dirty="0">
                <a:solidFill>
                  <a:schemeClr val="tx1"/>
                </a:solidFill>
              </a:rPr>
              <a:t> user = {};</a:t>
            </a:r>
          </a:p>
          <a:p>
            <a:endParaRPr lang="en-GB" sz="1600" b="1" dirty="0">
              <a:solidFill>
                <a:schemeClr val="tx1"/>
              </a:solidFill>
            </a:endParaRPr>
          </a:p>
          <a:p>
            <a:r>
              <a:rPr lang="en-GB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1.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простое присваивание</a:t>
            </a:r>
          </a:p>
          <a:p>
            <a:endParaRPr lang="ru-RU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sz="1600" b="1" dirty="0" err="1">
                <a:solidFill>
                  <a:schemeClr val="tx1"/>
                </a:solidFill>
              </a:rPr>
              <a:t>user.</a:t>
            </a:r>
            <a:r>
              <a:rPr lang="en-GB" sz="1600" b="1" dirty="0" err="1">
                <a:solidFill>
                  <a:srgbClr val="C00000"/>
                </a:solidFill>
              </a:rPr>
              <a:t>name</a:t>
            </a:r>
            <a:r>
              <a:rPr lang="en-GB" sz="1600" b="1" dirty="0">
                <a:solidFill>
                  <a:schemeClr val="tx1"/>
                </a:solidFill>
              </a:rPr>
              <a:t> = "</a:t>
            </a:r>
            <a:r>
              <a:rPr lang="en-GB" sz="1600" b="1" dirty="0">
                <a:solidFill>
                  <a:srgbClr val="00B050"/>
                </a:solidFill>
              </a:rPr>
              <a:t>Nick</a:t>
            </a:r>
            <a:r>
              <a:rPr lang="en-GB" sz="1600" b="1" dirty="0">
                <a:solidFill>
                  <a:schemeClr val="tx1"/>
                </a:solidFill>
              </a:rPr>
              <a:t>";</a:t>
            </a:r>
          </a:p>
          <a:p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2. 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указание значения через дескриптор</a:t>
            </a:r>
          </a:p>
          <a:p>
            <a:endParaRPr lang="ru-RU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sz="1600" b="1" dirty="0" err="1">
                <a:solidFill>
                  <a:schemeClr val="tx1"/>
                </a:solidFill>
              </a:rPr>
              <a:t>Object.</a:t>
            </a:r>
            <a:r>
              <a:rPr lang="en-GB" sz="1600" b="1" dirty="0" err="1">
                <a:solidFill>
                  <a:srgbClr val="0070C0"/>
                </a:solidFill>
              </a:rPr>
              <a:t>defineProperty</a:t>
            </a:r>
            <a:r>
              <a:rPr lang="en-GB" sz="1600" b="1" dirty="0">
                <a:solidFill>
                  <a:schemeClr val="tx1"/>
                </a:solidFill>
              </a:rPr>
              <a:t>(user, "</a:t>
            </a:r>
            <a:r>
              <a:rPr lang="en-GB" sz="1600" b="1" dirty="0">
                <a:solidFill>
                  <a:srgbClr val="00B050"/>
                </a:solidFill>
              </a:rPr>
              <a:t>name</a:t>
            </a:r>
            <a:r>
              <a:rPr lang="en-GB" sz="1600" b="1" dirty="0">
                <a:solidFill>
                  <a:schemeClr val="tx1"/>
                </a:solidFill>
              </a:rPr>
              <a:t>", { </a:t>
            </a:r>
            <a:endParaRPr lang="ru-RU" sz="1600" b="1" dirty="0">
              <a:solidFill>
                <a:schemeClr val="tx1"/>
              </a:solidFill>
            </a:endParaRPr>
          </a:p>
          <a:p>
            <a:r>
              <a:rPr lang="ru-RU" sz="1600" b="1" dirty="0">
                <a:solidFill>
                  <a:schemeClr val="tx1"/>
                </a:solidFill>
              </a:rPr>
              <a:t>	</a:t>
            </a:r>
            <a:r>
              <a:rPr lang="en-GB" sz="1600" b="1" dirty="0">
                <a:solidFill>
                  <a:srgbClr val="C00000"/>
                </a:solidFill>
              </a:rPr>
              <a:t>value</a:t>
            </a:r>
            <a:r>
              <a:rPr lang="en-GB" sz="1600" b="1" dirty="0">
                <a:solidFill>
                  <a:schemeClr val="tx1"/>
                </a:solidFill>
              </a:rPr>
              <a:t>: "</a:t>
            </a:r>
            <a:r>
              <a:rPr lang="en-GB" sz="1600" b="1" dirty="0">
                <a:solidFill>
                  <a:srgbClr val="00B050"/>
                </a:solidFill>
              </a:rPr>
              <a:t>Nick</a:t>
            </a:r>
            <a:r>
              <a:rPr lang="en-GB" sz="1600" b="1" dirty="0">
                <a:solidFill>
                  <a:schemeClr val="tx1"/>
                </a:solidFill>
              </a:rPr>
              <a:t>", </a:t>
            </a:r>
            <a:endParaRPr lang="ru-RU" sz="1600" b="1" dirty="0">
              <a:solidFill>
                <a:schemeClr val="tx1"/>
              </a:solidFill>
            </a:endParaRPr>
          </a:p>
          <a:p>
            <a:r>
              <a:rPr lang="ru-RU" sz="1600" b="1" dirty="0">
                <a:solidFill>
                  <a:schemeClr val="tx1"/>
                </a:solidFill>
              </a:rPr>
              <a:t>	</a:t>
            </a:r>
            <a:r>
              <a:rPr lang="en-GB" sz="1600" b="1" dirty="0">
                <a:solidFill>
                  <a:srgbClr val="C00000"/>
                </a:solidFill>
              </a:rPr>
              <a:t>configurable</a:t>
            </a:r>
            <a:r>
              <a:rPr lang="en-GB" sz="1600" b="1" dirty="0">
                <a:solidFill>
                  <a:schemeClr val="tx1"/>
                </a:solidFill>
              </a:rPr>
              <a:t>: </a:t>
            </a:r>
            <a:r>
              <a:rPr lang="en-GB" sz="1600" b="1" dirty="0">
                <a:solidFill>
                  <a:srgbClr val="0070C0"/>
                </a:solidFill>
              </a:rPr>
              <a:t>true</a:t>
            </a:r>
            <a:r>
              <a:rPr lang="en-GB" sz="1600" b="1" dirty="0">
                <a:solidFill>
                  <a:schemeClr val="tx1"/>
                </a:solidFill>
              </a:rPr>
              <a:t>, </a:t>
            </a:r>
            <a:endParaRPr lang="ru-RU" sz="1600" b="1" dirty="0">
              <a:solidFill>
                <a:schemeClr val="tx1"/>
              </a:solidFill>
            </a:endParaRPr>
          </a:p>
          <a:p>
            <a:r>
              <a:rPr lang="ru-RU" sz="1600" b="1" dirty="0">
                <a:solidFill>
                  <a:schemeClr val="tx1"/>
                </a:solidFill>
              </a:rPr>
              <a:t>	</a:t>
            </a:r>
            <a:r>
              <a:rPr lang="en-GB" sz="1600" b="1" dirty="0">
                <a:solidFill>
                  <a:srgbClr val="C00000"/>
                </a:solidFill>
              </a:rPr>
              <a:t>writable</a:t>
            </a:r>
            <a:r>
              <a:rPr lang="en-GB" sz="1600" b="1" dirty="0">
                <a:solidFill>
                  <a:schemeClr val="tx1"/>
                </a:solidFill>
              </a:rPr>
              <a:t>: </a:t>
            </a:r>
            <a:r>
              <a:rPr lang="en-GB" sz="1600" b="1" dirty="0">
                <a:solidFill>
                  <a:srgbClr val="0070C0"/>
                </a:solidFill>
              </a:rPr>
              <a:t>true</a:t>
            </a:r>
            <a:r>
              <a:rPr lang="en-GB" sz="1600" b="1" dirty="0">
                <a:solidFill>
                  <a:schemeClr val="tx1"/>
                </a:solidFill>
              </a:rPr>
              <a:t>, </a:t>
            </a:r>
            <a:endParaRPr lang="ru-RU" sz="1600" b="1" dirty="0">
              <a:solidFill>
                <a:schemeClr val="tx1"/>
              </a:solidFill>
            </a:endParaRPr>
          </a:p>
          <a:p>
            <a:r>
              <a:rPr lang="ru-RU" sz="1600" b="1" dirty="0">
                <a:solidFill>
                  <a:schemeClr val="tx1"/>
                </a:solidFill>
              </a:rPr>
              <a:t>	</a:t>
            </a:r>
            <a:r>
              <a:rPr lang="en-GB" sz="1600" b="1" dirty="0">
                <a:solidFill>
                  <a:srgbClr val="C00000"/>
                </a:solidFill>
              </a:rPr>
              <a:t>enumerable</a:t>
            </a:r>
            <a:r>
              <a:rPr lang="en-GB" sz="1600" b="1" dirty="0">
                <a:solidFill>
                  <a:schemeClr val="tx1"/>
                </a:solidFill>
              </a:rPr>
              <a:t>: </a:t>
            </a:r>
            <a:r>
              <a:rPr lang="en-GB" sz="1600" b="1" dirty="0">
                <a:solidFill>
                  <a:srgbClr val="0070C0"/>
                </a:solidFill>
              </a:rPr>
              <a:t>true</a:t>
            </a:r>
            <a:r>
              <a:rPr lang="en-GB" sz="1600" b="1" dirty="0">
                <a:solidFill>
                  <a:schemeClr val="tx1"/>
                </a:solidFill>
              </a:rPr>
              <a:t> </a:t>
            </a:r>
            <a:endParaRPr lang="ru-RU" sz="1600" b="1" dirty="0">
              <a:solidFill>
                <a:schemeClr val="tx1"/>
              </a:solidFill>
            </a:endParaRPr>
          </a:p>
          <a:p>
            <a:r>
              <a:rPr lang="en-GB" sz="1600" b="1" dirty="0">
                <a:solidFill>
                  <a:schemeClr val="tx1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25495119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2">
            <a:extLst>
              <a:ext uri="{FF2B5EF4-FFF2-40B4-BE49-F238E27FC236}">
                <a16:creationId xmlns:a16="http://schemas.microsoft.com/office/drawing/2014/main" id="{894E7B6E-C89C-D54E-9DEA-832466E60FEB}"/>
              </a:ext>
            </a:extLst>
          </p:cNvPr>
          <p:cNvSpPr/>
          <p:nvPr/>
        </p:nvSpPr>
        <p:spPr>
          <a:xfrm>
            <a:off x="-9900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419900" y="993850"/>
            <a:ext cx="819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100" b="1" dirty="0">
                <a:latin typeface="Roboto"/>
                <a:ea typeface="Roboto"/>
                <a:cs typeface="Roboto"/>
                <a:sym typeface="Roboto"/>
              </a:rPr>
              <a:t>Вложенные объекты</a:t>
            </a:r>
            <a:endParaRPr sz="4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539E0-1601-EF4F-931A-2F9A189DBB3F}"/>
              </a:ext>
            </a:extLst>
          </p:cNvPr>
          <p:cNvSpPr txBox="1"/>
          <p:nvPr/>
        </p:nvSpPr>
        <p:spPr>
          <a:xfrm>
            <a:off x="531214" y="2325825"/>
            <a:ext cx="7967972" cy="38164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ru-RU" sz="1600" b="1" dirty="0">
              <a:solidFill>
                <a:srgbClr val="7030A0"/>
              </a:solidFill>
            </a:endParaRPr>
          </a:p>
          <a:p>
            <a:pPr fontAlgn="base"/>
            <a:r>
              <a:rPr lang="en-GB" b="1" dirty="0" err="1">
                <a:solidFill>
                  <a:srgbClr val="7030A0"/>
                </a:solidFill>
              </a:rPr>
              <a:t>var</a:t>
            </a:r>
            <a:r>
              <a:rPr lang="en-GB" b="1" dirty="0"/>
              <a:t> country </a:t>
            </a:r>
            <a:r>
              <a:rPr lang="en-GB" dirty="0"/>
              <a:t>= {</a:t>
            </a:r>
          </a:p>
          <a:p>
            <a:pPr fontAlgn="base"/>
            <a:r>
              <a:rPr lang="en-GB" dirty="0"/>
              <a:t> </a:t>
            </a:r>
          </a:p>
          <a:p>
            <a:pPr fontAlgn="base"/>
            <a:r>
              <a:rPr lang="en-GB" dirty="0"/>
              <a:t>   </a:t>
            </a:r>
            <a:r>
              <a:rPr lang="en-GB" b="1" dirty="0">
                <a:solidFill>
                  <a:srgbClr val="C00000"/>
                </a:solidFill>
              </a:rPr>
              <a:t> name</a:t>
            </a:r>
            <a:r>
              <a:rPr lang="en-GB" dirty="0"/>
              <a:t>: "</a:t>
            </a:r>
            <a:r>
              <a:rPr lang="ru-RU" dirty="0">
                <a:solidFill>
                  <a:srgbClr val="00B050"/>
                </a:solidFill>
              </a:rPr>
              <a:t>Швейцария</a:t>
            </a:r>
            <a:r>
              <a:rPr lang="ru-RU" dirty="0"/>
              <a:t>",</a:t>
            </a:r>
          </a:p>
          <a:p>
            <a:pPr fontAlgn="base"/>
            <a:r>
              <a:rPr lang="ru-RU" dirty="0"/>
              <a:t>    </a:t>
            </a:r>
            <a:r>
              <a:rPr lang="en-GB" b="1" dirty="0">
                <a:solidFill>
                  <a:srgbClr val="C00000"/>
                </a:solidFill>
              </a:rPr>
              <a:t>languages</a:t>
            </a:r>
            <a:r>
              <a:rPr lang="en-GB" dirty="0"/>
              <a:t>: ["</a:t>
            </a:r>
            <a:r>
              <a:rPr lang="ru-RU" dirty="0">
                <a:solidFill>
                  <a:srgbClr val="00B050"/>
                </a:solidFill>
              </a:rPr>
              <a:t>немецкий</a:t>
            </a:r>
            <a:r>
              <a:rPr lang="ru-RU" dirty="0"/>
              <a:t>", "</a:t>
            </a:r>
            <a:r>
              <a:rPr lang="ru-RU" dirty="0">
                <a:solidFill>
                  <a:srgbClr val="00B050"/>
                </a:solidFill>
              </a:rPr>
              <a:t>французский</a:t>
            </a:r>
            <a:r>
              <a:rPr lang="ru-RU" dirty="0"/>
              <a:t>", "</a:t>
            </a:r>
            <a:r>
              <a:rPr lang="ru-RU" dirty="0">
                <a:solidFill>
                  <a:srgbClr val="00B050"/>
                </a:solidFill>
              </a:rPr>
              <a:t>итальянский</a:t>
            </a:r>
            <a:r>
              <a:rPr lang="ru-RU" dirty="0"/>
              <a:t>"],</a:t>
            </a:r>
          </a:p>
          <a:p>
            <a:pPr fontAlgn="base"/>
            <a:r>
              <a:rPr lang="ru-RU" dirty="0"/>
              <a:t>    </a:t>
            </a:r>
            <a:r>
              <a:rPr lang="en-GB" b="1" dirty="0">
                <a:solidFill>
                  <a:srgbClr val="C00000"/>
                </a:solidFill>
              </a:rPr>
              <a:t>capital</a:t>
            </a:r>
            <a:r>
              <a:rPr lang="en-GB" dirty="0"/>
              <a:t>:{</a:t>
            </a:r>
          </a:p>
          <a:p>
            <a:pPr fontAlgn="base"/>
            <a:r>
              <a:rPr lang="en-GB" dirty="0"/>
              <a:t>     </a:t>
            </a:r>
          </a:p>
          <a:p>
            <a:pPr fontAlgn="base"/>
            <a:r>
              <a:rPr lang="en-GB" dirty="0"/>
              <a:t>        </a:t>
            </a:r>
            <a:r>
              <a:rPr lang="en-GB" b="1" dirty="0">
                <a:solidFill>
                  <a:srgbClr val="C00000"/>
                </a:solidFill>
              </a:rPr>
              <a:t>name</a:t>
            </a:r>
            <a:r>
              <a:rPr lang="en-GB" dirty="0"/>
              <a:t>: "</a:t>
            </a:r>
            <a:r>
              <a:rPr lang="ru-RU" dirty="0">
                <a:solidFill>
                  <a:srgbClr val="00B050"/>
                </a:solidFill>
              </a:rPr>
              <a:t>Берн</a:t>
            </a:r>
            <a:r>
              <a:rPr lang="ru-RU" dirty="0"/>
              <a:t>",</a:t>
            </a:r>
          </a:p>
          <a:p>
            <a:pPr fontAlgn="base"/>
            <a:r>
              <a:rPr lang="ru-RU" dirty="0"/>
              <a:t>        </a:t>
            </a:r>
            <a:r>
              <a:rPr lang="en-GB" b="1" dirty="0">
                <a:solidFill>
                  <a:srgbClr val="C00000"/>
                </a:solidFill>
              </a:rPr>
              <a:t>population</a:t>
            </a:r>
            <a:r>
              <a:rPr lang="en-GB" dirty="0"/>
              <a:t>: </a:t>
            </a:r>
            <a:r>
              <a:rPr lang="en-GB" dirty="0">
                <a:solidFill>
                  <a:srgbClr val="FFC000"/>
                </a:solidFill>
              </a:rPr>
              <a:t>126598</a:t>
            </a:r>
          </a:p>
          <a:p>
            <a:pPr fontAlgn="base"/>
            <a:r>
              <a:rPr lang="en-GB" dirty="0"/>
              <a:t>    },</a:t>
            </a:r>
          </a:p>
          <a:p>
            <a:pPr fontAlgn="base"/>
            <a:r>
              <a:rPr lang="en-GB" dirty="0"/>
              <a:t>    </a:t>
            </a:r>
            <a:r>
              <a:rPr lang="en-GB" b="1" dirty="0">
                <a:solidFill>
                  <a:srgbClr val="C00000"/>
                </a:solidFill>
              </a:rPr>
              <a:t>cities</a:t>
            </a:r>
            <a:r>
              <a:rPr lang="en-GB" dirty="0"/>
              <a:t>: [</a:t>
            </a:r>
          </a:p>
          <a:p>
            <a:pPr fontAlgn="base"/>
            <a:r>
              <a:rPr lang="en-GB" dirty="0"/>
              <a:t>        { </a:t>
            </a:r>
            <a:r>
              <a:rPr lang="en-GB" b="1" dirty="0">
                <a:solidFill>
                  <a:srgbClr val="C00000"/>
                </a:solidFill>
              </a:rPr>
              <a:t>name</a:t>
            </a:r>
            <a:r>
              <a:rPr lang="en-GB" dirty="0"/>
              <a:t>: "</a:t>
            </a:r>
            <a:r>
              <a:rPr lang="ru-RU" dirty="0">
                <a:solidFill>
                  <a:srgbClr val="00B050"/>
                </a:solidFill>
              </a:rPr>
              <a:t>Цюрих</a:t>
            </a:r>
            <a:r>
              <a:rPr lang="ru-RU" dirty="0"/>
              <a:t>", </a:t>
            </a:r>
            <a:r>
              <a:rPr lang="en-GB" b="1" dirty="0">
                <a:solidFill>
                  <a:srgbClr val="C00000"/>
                </a:solidFill>
              </a:rPr>
              <a:t>population</a:t>
            </a:r>
            <a:r>
              <a:rPr lang="en-GB" dirty="0"/>
              <a:t>: </a:t>
            </a:r>
            <a:r>
              <a:rPr lang="en-GB" dirty="0">
                <a:solidFill>
                  <a:srgbClr val="FFC000"/>
                </a:solidFill>
              </a:rPr>
              <a:t>378884</a:t>
            </a:r>
            <a:r>
              <a:rPr lang="en-GB" dirty="0"/>
              <a:t>},</a:t>
            </a:r>
          </a:p>
          <a:p>
            <a:pPr fontAlgn="base"/>
            <a:r>
              <a:rPr lang="en-GB" dirty="0"/>
              <a:t>        { </a:t>
            </a:r>
            <a:r>
              <a:rPr lang="en-GB" b="1" dirty="0">
                <a:solidFill>
                  <a:srgbClr val="C00000"/>
                </a:solidFill>
              </a:rPr>
              <a:t>name</a:t>
            </a:r>
            <a:r>
              <a:rPr lang="en-GB" dirty="0"/>
              <a:t>: "</a:t>
            </a:r>
            <a:r>
              <a:rPr lang="ru-RU" dirty="0">
                <a:solidFill>
                  <a:srgbClr val="00B050"/>
                </a:solidFill>
              </a:rPr>
              <a:t>Женева</a:t>
            </a:r>
            <a:r>
              <a:rPr lang="ru-RU" dirty="0"/>
              <a:t>", </a:t>
            </a:r>
            <a:r>
              <a:rPr lang="en-GB" b="1" dirty="0">
                <a:solidFill>
                  <a:srgbClr val="C00000"/>
                </a:solidFill>
              </a:rPr>
              <a:t>population</a:t>
            </a:r>
            <a:r>
              <a:rPr lang="en-GB" dirty="0"/>
              <a:t>: </a:t>
            </a:r>
            <a:r>
              <a:rPr lang="en-GB" dirty="0">
                <a:solidFill>
                  <a:srgbClr val="FFC000"/>
                </a:solidFill>
              </a:rPr>
              <a:t>188634</a:t>
            </a:r>
            <a:r>
              <a:rPr lang="en-GB" dirty="0"/>
              <a:t>},</a:t>
            </a:r>
          </a:p>
          <a:p>
            <a:pPr fontAlgn="base"/>
            <a:r>
              <a:rPr lang="en-GB" dirty="0"/>
              <a:t>        { </a:t>
            </a:r>
            <a:r>
              <a:rPr lang="en-GB" b="1" dirty="0">
                <a:solidFill>
                  <a:srgbClr val="C00000"/>
                </a:solidFill>
              </a:rPr>
              <a:t>name</a:t>
            </a:r>
            <a:r>
              <a:rPr lang="en-GB" dirty="0"/>
              <a:t>: "</a:t>
            </a:r>
            <a:r>
              <a:rPr lang="ru-RU" dirty="0">
                <a:solidFill>
                  <a:srgbClr val="00B050"/>
                </a:solidFill>
              </a:rPr>
              <a:t>Базель</a:t>
            </a:r>
            <a:r>
              <a:rPr lang="ru-RU" dirty="0"/>
              <a:t>", </a:t>
            </a:r>
            <a:r>
              <a:rPr lang="en-GB" b="1" dirty="0">
                <a:solidFill>
                  <a:srgbClr val="C00000"/>
                </a:solidFill>
              </a:rPr>
              <a:t>population</a:t>
            </a:r>
            <a:r>
              <a:rPr lang="en-GB" dirty="0"/>
              <a:t>: </a:t>
            </a:r>
            <a:r>
              <a:rPr lang="en-GB" dirty="0">
                <a:solidFill>
                  <a:srgbClr val="FFC000"/>
                </a:solidFill>
              </a:rPr>
              <a:t>164937</a:t>
            </a:r>
            <a:r>
              <a:rPr lang="en-GB" dirty="0"/>
              <a:t>}</a:t>
            </a:r>
          </a:p>
          <a:p>
            <a:pPr fontAlgn="base"/>
            <a:r>
              <a:rPr lang="en-GB" dirty="0"/>
              <a:t>    ]</a:t>
            </a:r>
          </a:p>
          <a:p>
            <a:pPr fontAlgn="base"/>
            <a:r>
              <a:rPr lang="en-GB" dirty="0"/>
              <a:t>};</a:t>
            </a:r>
          </a:p>
          <a:p>
            <a:endParaRPr lang="ru-RU" sz="1600" b="1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7A229B9-CC41-BB4F-97CB-A013EE7E5955}"/>
              </a:ext>
            </a:extLst>
          </p:cNvPr>
          <p:cNvSpPr/>
          <p:nvPr/>
        </p:nvSpPr>
        <p:spPr>
          <a:xfrm>
            <a:off x="938784" y="4736591"/>
            <a:ext cx="3304032" cy="2621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7A11B46-02AB-F047-AA76-C392B3BE8FC0}"/>
              </a:ext>
            </a:extLst>
          </p:cNvPr>
          <p:cNvSpPr/>
          <p:nvPr/>
        </p:nvSpPr>
        <p:spPr>
          <a:xfrm>
            <a:off x="633984" y="3499104"/>
            <a:ext cx="2560320" cy="104851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394E759A-C144-4643-9A91-70CB0BD89164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3194304" y="4023360"/>
            <a:ext cx="2755394" cy="35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8E0C042C-C149-0447-84E4-091366FA9F18}"/>
              </a:ext>
            </a:extLst>
          </p:cNvPr>
          <p:cNvCxnSpPr/>
          <p:nvPr/>
        </p:nvCxnSpPr>
        <p:spPr>
          <a:xfrm flipH="1">
            <a:off x="4242816" y="4376928"/>
            <a:ext cx="1706882" cy="499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9797352-7D9D-4C4C-AC25-FFF2E7899C1F}"/>
              </a:ext>
            </a:extLst>
          </p:cNvPr>
          <p:cNvCxnSpPr>
            <a:cxnSpLocks/>
          </p:cNvCxnSpPr>
          <p:nvPr/>
        </p:nvCxnSpPr>
        <p:spPr>
          <a:xfrm flipH="1">
            <a:off x="4242816" y="4376928"/>
            <a:ext cx="1706882" cy="71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5A9483D-C149-4D41-BF37-63C63B1D0A4E}"/>
              </a:ext>
            </a:extLst>
          </p:cNvPr>
          <p:cNvCxnSpPr>
            <a:cxnSpLocks/>
          </p:cNvCxnSpPr>
          <p:nvPr/>
        </p:nvCxnSpPr>
        <p:spPr>
          <a:xfrm flipH="1">
            <a:off x="4168948" y="4376928"/>
            <a:ext cx="1780750" cy="926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8526E6-188F-374C-923F-570E745E77CE}"/>
              </a:ext>
            </a:extLst>
          </p:cNvPr>
          <p:cNvSpPr txBox="1"/>
          <p:nvPr/>
        </p:nvSpPr>
        <p:spPr>
          <a:xfrm>
            <a:off x="5767497" y="4248982"/>
            <a:ext cx="2036064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Вложенные объекты</a:t>
            </a:r>
          </a:p>
        </p:txBody>
      </p:sp>
    </p:spTree>
    <p:extLst>
      <p:ext uri="{BB962C8B-B14F-4D97-AF65-F5344CB8AC3E}">
        <p14:creationId xmlns:p14="http://schemas.microsoft.com/office/powerpoint/2010/main" val="323204080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74904" y="3064151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360"/>
              </a:spcBef>
              <a:buSzPts val="2000"/>
            </a:pPr>
            <a:r>
              <a:rPr lang="ru-RU" sz="4400" dirty="0">
                <a:latin typeface="Roboto"/>
                <a:ea typeface="Roboto"/>
                <a:cs typeface="Roboto"/>
                <a:sym typeface="Roboto"/>
              </a:rPr>
              <a:t>Практика!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" name="Shape 187">
            <a:extLst>
              <a:ext uri="{FF2B5EF4-FFF2-40B4-BE49-F238E27FC236}">
                <a16:creationId xmlns:a16="http://schemas.microsoft.com/office/drawing/2014/main" id="{D7795C29-6A35-DF48-A318-B7E1BC18A6A2}"/>
              </a:ext>
            </a:extLst>
          </p:cNvPr>
          <p:cNvSpPr/>
          <p:nvPr/>
        </p:nvSpPr>
        <p:spPr>
          <a:xfrm rot="10800000" flipH="1">
            <a:off x="6000900" y="6427335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88">
            <a:extLst>
              <a:ext uri="{FF2B5EF4-FFF2-40B4-BE49-F238E27FC236}">
                <a16:creationId xmlns:a16="http://schemas.microsoft.com/office/drawing/2014/main" id="{4321D389-E977-0643-A1DB-2C72077F4687}"/>
              </a:ext>
            </a:extLst>
          </p:cNvPr>
          <p:cNvSpPr/>
          <p:nvPr/>
        </p:nvSpPr>
        <p:spPr>
          <a:xfrm rot="10800000" flipH="1">
            <a:off x="2933850" y="6427335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99D9BE-227F-1D41-A06D-39513DD4C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592" y="1389621"/>
            <a:ext cx="4794504" cy="47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5440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5970588" y="3212976"/>
            <a:ext cx="2921892" cy="345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320"/>
              </a:spcBef>
            </a:pPr>
            <a:r>
              <a:rPr lang="ru-RU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“</a:t>
            </a:r>
            <a:r>
              <a:rPr lang="ru-RU" sz="1500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Smart</a:t>
            </a:r>
            <a:r>
              <a:rPr lang="ru-RU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00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House</a:t>
            </a:r>
            <a:r>
              <a:rPr lang="ru-RU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”, ул. Машиностроительная, 41 (</a:t>
            </a:r>
            <a:r>
              <a:rPr lang="ru-RU" sz="1500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м.Берестейская</a:t>
            </a:r>
            <a:r>
              <a:rPr lang="ru-RU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ru-RU"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8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+38 044  590  08 38</a:t>
            </a: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5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facebook.com</a:t>
            </a:r>
            <a:r>
              <a:rPr lang="en-US" sz="150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5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5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info@itea.ua</a:t>
            </a:r>
            <a:endParaRPr sz="15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itea.ua</a:t>
            </a:r>
            <a:endParaRPr sz="15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3" name="Shape 293"/>
          <p:cNvCxnSpPr/>
          <p:nvPr/>
        </p:nvCxnSpPr>
        <p:spPr>
          <a:xfrm>
            <a:off x="5940152" y="3237967"/>
            <a:ext cx="0" cy="1080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Shape 294"/>
          <p:cNvSpPr txBox="1"/>
          <p:nvPr/>
        </p:nvSpPr>
        <p:spPr>
          <a:xfrm>
            <a:off x="5868150" y="1935301"/>
            <a:ext cx="28803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</a:t>
            </a:r>
            <a:br>
              <a:rPr lang="en-US" sz="28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8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ДАННЫЕ</a:t>
            </a:r>
            <a:endParaRPr sz="28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5436094" y="0"/>
            <a:ext cx="456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6" name="Shape 296"/>
          <p:cNvCxnSpPr/>
          <p:nvPr/>
        </p:nvCxnSpPr>
        <p:spPr>
          <a:xfrm>
            <a:off x="5940152" y="4627173"/>
            <a:ext cx="0" cy="1008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5297">
            <a:off x="3722946" y="4466101"/>
            <a:ext cx="811375" cy="2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224" y="669249"/>
            <a:ext cx="2119300" cy="6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 rot="822756">
            <a:off x="2340983" y="2023066"/>
            <a:ext cx="940301" cy="253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м.Шулявка</a:t>
            </a:r>
            <a:endParaRPr sz="1000"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0" name="Shape 300"/>
          <p:cNvCxnSpPr/>
          <p:nvPr/>
        </p:nvCxnSpPr>
        <p:spPr>
          <a:xfrm>
            <a:off x="2781200" y="2279500"/>
            <a:ext cx="1023000" cy="2532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1" name="Shape 301"/>
          <p:cNvCxnSpPr/>
          <p:nvPr/>
        </p:nvCxnSpPr>
        <p:spPr>
          <a:xfrm flipH="1">
            <a:off x="3759100" y="2529125"/>
            <a:ext cx="41400" cy="17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2" name="Shape 302"/>
          <p:cNvCxnSpPr/>
          <p:nvPr/>
        </p:nvCxnSpPr>
        <p:spPr>
          <a:xfrm flipH="1">
            <a:off x="3269500" y="2701525"/>
            <a:ext cx="489300" cy="5154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3" name="Shape 303"/>
          <p:cNvCxnSpPr/>
          <p:nvPr/>
        </p:nvCxnSpPr>
        <p:spPr>
          <a:xfrm flipH="1">
            <a:off x="3027650" y="3214100"/>
            <a:ext cx="243600" cy="9168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4" name="Shape 304"/>
          <p:cNvCxnSpPr/>
          <p:nvPr/>
        </p:nvCxnSpPr>
        <p:spPr>
          <a:xfrm>
            <a:off x="3024200" y="4130275"/>
            <a:ext cx="1182300" cy="2880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5" name="Shape 305"/>
          <p:cNvCxnSpPr>
            <a:endCxn id="297" idx="0"/>
          </p:cNvCxnSpPr>
          <p:nvPr/>
        </p:nvCxnSpPr>
        <p:spPr>
          <a:xfrm flipH="1">
            <a:off x="4155875" y="4430467"/>
            <a:ext cx="27900" cy="390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C3115A-568B-C349-A86D-D19C92BE48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73" r="43135"/>
          <a:stretch/>
        </p:blipFill>
        <p:spPr>
          <a:xfrm>
            <a:off x="-15219" y="0"/>
            <a:ext cx="5451313" cy="6858000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9E88D03-5724-4C4B-B72C-1DB2238A59C8}"/>
              </a:ext>
            </a:extLst>
          </p:cNvPr>
          <p:cNvCxnSpPr>
            <a:cxnSpLocks/>
          </p:cNvCxnSpPr>
          <p:nvPr/>
        </p:nvCxnSpPr>
        <p:spPr>
          <a:xfrm>
            <a:off x="2821173" y="949569"/>
            <a:ext cx="203027" cy="140677"/>
          </a:xfrm>
          <a:prstGeom prst="line">
            <a:avLst/>
          </a:prstGeom>
          <a:ln w="381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98559828-FD1C-4E44-9C76-00B552D10D9A}"/>
              </a:ext>
            </a:extLst>
          </p:cNvPr>
          <p:cNvCxnSpPr>
            <a:cxnSpLocks/>
          </p:cNvCxnSpPr>
          <p:nvPr/>
        </p:nvCxnSpPr>
        <p:spPr>
          <a:xfrm flipH="1">
            <a:off x="1678173" y="2190340"/>
            <a:ext cx="31947" cy="2436833"/>
          </a:xfrm>
          <a:prstGeom prst="line">
            <a:avLst/>
          </a:prstGeom>
          <a:ln w="381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уга 8">
            <a:extLst>
              <a:ext uri="{FF2B5EF4-FFF2-40B4-BE49-F238E27FC236}">
                <a16:creationId xmlns:a16="http://schemas.microsoft.com/office/drawing/2014/main" id="{0BEBDA35-F7F2-AF46-B319-FA29CAC362F3}"/>
              </a:ext>
            </a:extLst>
          </p:cNvPr>
          <p:cNvSpPr/>
          <p:nvPr/>
        </p:nvSpPr>
        <p:spPr>
          <a:xfrm rot="18630007">
            <a:off x="551156" y="1837132"/>
            <a:ext cx="3250992" cy="890627"/>
          </a:xfrm>
          <a:prstGeom prst="arc">
            <a:avLst>
              <a:gd name="adj1" fmla="val 15308374"/>
              <a:gd name="adj2" fmla="val 21234376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Дуга 29">
            <a:extLst>
              <a:ext uri="{FF2B5EF4-FFF2-40B4-BE49-F238E27FC236}">
                <a16:creationId xmlns:a16="http://schemas.microsoft.com/office/drawing/2014/main" id="{AF4FEC1A-B713-BC47-97A7-8FBFEBC85F7D}"/>
              </a:ext>
            </a:extLst>
          </p:cNvPr>
          <p:cNvSpPr/>
          <p:nvPr/>
        </p:nvSpPr>
        <p:spPr>
          <a:xfrm rot="14521970">
            <a:off x="1210093" y="4789712"/>
            <a:ext cx="2268399" cy="890627"/>
          </a:xfrm>
          <a:prstGeom prst="arc">
            <a:avLst>
              <a:gd name="adj1" fmla="val 15308374"/>
              <a:gd name="adj2" fmla="val 20529580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0C73D372-5A2A-4E40-AF63-06CCABDFB54D}"/>
              </a:ext>
            </a:extLst>
          </p:cNvPr>
          <p:cNvCxnSpPr>
            <a:cxnSpLocks/>
          </p:cNvCxnSpPr>
          <p:nvPr/>
        </p:nvCxnSpPr>
        <p:spPr>
          <a:xfrm flipH="1" flipV="1">
            <a:off x="2212775" y="5596648"/>
            <a:ext cx="1065314" cy="263654"/>
          </a:xfrm>
          <a:prstGeom prst="line">
            <a:avLst/>
          </a:prstGeom>
          <a:ln w="381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47DA00E0-27FB-C142-ADAD-F23E36A888F6}"/>
              </a:ext>
            </a:extLst>
          </p:cNvPr>
          <p:cNvCxnSpPr>
            <a:cxnSpLocks/>
          </p:cNvCxnSpPr>
          <p:nvPr/>
        </p:nvCxnSpPr>
        <p:spPr>
          <a:xfrm flipH="1">
            <a:off x="1961159" y="5596648"/>
            <a:ext cx="198667" cy="38525"/>
          </a:xfrm>
          <a:prstGeom prst="line">
            <a:avLst/>
          </a:prstGeom>
          <a:ln w="381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6550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1016512" y="2693997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rgbClr val="595959"/>
                </a:solidFill>
                <a:latin typeface="Roboto"/>
                <a:ea typeface="Roboto"/>
              </a:rPr>
              <a:t>Что такое объект </a:t>
            </a:r>
            <a:endParaRPr lang="en-GB" sz="1200" dirty="0">
              <a:solidFill>
                <a:srgbClr val="595959"/>
              </a:solidFill>
              <a:latin typeface="Roboto"/>
              <a:ea typeface="Roboto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1016512" y="3278648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rgbClr val="595959"/>
                </a:solidFill>
                <a:latin typeface="Roboto"/>
                <a:ea typeface="Roboto"/>
              </a:rPr>
              <a:t>Объекты, их свойства и методы</a:t>
            </a:r>
            <a:endParaRPr lang="en-GB" sz="1200" dirty="0">
              <a:solidFill>
                <a:srgbClr val="595959"/>
              </a:solidFill>
              <a:latin typeface="Roboto"/>
              <a:ea typeface="Roboto"/>
            </a:endParaRPr>
          </a:p>
        </p:txBody>
      </p:sp>
      <p:cxnSp>
        <p:nvCxnSpPr>
          <p:cNvPr id="196" name="Shape 196"/>
          <p:cNvCxnSpPr/>
          <p:nvPr/>
        </p:nvCxnSpPr>
        <p:spPr>
          <a:xfrm>
            <a:off x="1141140" y="3717268"/>
            <a:ext cx="6840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Shape 197"/>
          <p:cNvSpPr txBox="1"/>
          <p:nvPr/>
        </p:nvSpPr>
        <p:spPr>
          <a:xfrm>
            <a:off x="1016512" y="3840696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rgbClr val="595959"/>
                </a:solidFill>
                <a:latin typeface="Roboto"/>
                <a:ea typeface="Roboto"/>
              </a:rPr>
              <a:t>Создание объектов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1016512" y="4416760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rgbClr val="595959"/>
                </a:solidFill>
                <a:latin typeface="Roboto"/>
                <a:ea typeface="Roboto"/>
              </a:rPr>
              <a:t>Перечисление свойств объекта</a:t>
            </a:r>
            <a:endParaRPr lang="en-GB" sz="1200" dirty="0">
              <a:solidFill>
                <a:srgbClr val="595959"/>
              </a:solidFill>
              <a:latin typeface="Roboto"/>
              <a:ea typeface="Roboto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1016512" y="4992824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rgbClr val="595959"/>
                </a:solidFill>
                <a:latin typeface="Roboto"/>
                <a:ea typeface="Roboto"/>
              </a:rPr>
              <a:t>Что такое «</a:t>
            </a:r>
            <a:r>
              <a:rPr lang="en-GB" sz="1200" dirty="0">
                <a:solidFill>
                  <a:srgbClr val="595959"/>
                </a:solidFill>
                <a:latin typeface="Roboto"/>
                <a:ea typeface="Roboto"/>
              </a:rPr>
              <a:t>this</a:t>
            </a:r>
            <a:r>
              <a:rPr lang="ru-RU" sz="1200" dirty="0">
                <a:solidFill>
                  <a:srgbClr val="595959"/>
                </a:solidFill>
                <a:latin typeface="Roboto"/>
                <a:ea typeface="Roboto"/>
              </a:rPr>
              <a:t>»</a:t>
            </a:r>
            <a:r>
              <a:rPr lang="en-GB" sz="1200" dirty="0">
                <a:solidFill>
                  <a:srgbClr val="595959"/>
                </a:solidFill>
                <a:latin typeface="Roboto"/>
                <a:ea typeface="Roboto"/>
              </a:rPr>
              <a:t>?</a:t>
            </a:r>
            <a:endParaRPr lang="ru-RU" sz="1200" dirty="0">
              <a:solidFill>
                <a:srgbClr val="595959"/>
              </a:solidFill>
              <a:latin typeface="Roboto"/>
              <a:ea typeface="Roboto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1141140" y="3115072"/>
            <a:ext cx="6840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Shape 202"/>
          <p:cNvCxnSpPr/>
          <p:nvPr/>
        </p:nvCxnSpPr>
        <p:spPr>
          <a:xfrm>
            <a:off x="1141140" y="4267200"/>
            <a:ext cx="6840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Shape 203"/>
          <p:cNvCxnSpPr/>
          <p:nvPr/>
        </p:nvCxnSpPr>
        <p:spPr>
          <a:xfrm>
            <a:off x="1141140" y="4843264"/>
            <a:ext cx="6768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Shape 204"/>
          <p:cNvCxnSpPr/>
          <p:nvPr/>
        </p:nvCxnSpPr>
        <p:spPr>
          <a:xfrm>
            <a:off x="1141140" y="5419328"/>
            <a:ext cx="6768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508375" y="3207575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508375" y="2610900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508375" y="3783625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508375" y="4359788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4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508375" y="4935863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419900" y="1289063"/>
            <a:ext cx="819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100" b="1" dirty="0">
                <a:latin typeface="Roboto"/>
                <a:ea typeface="Roboto"/>
                <a:cs typeface="Roboto"/>
                <a:sym typeface="Roboto"/>
              </a:rPr>
              <a:t>Объекты</a:t>
            </a:r>
            <a:endParaRPr sz="4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Shape 198">
            <a:extLst>
              <a:ext uri="{FF2B5EF4-FFF2-40B4-BE49-F238E27FC236}">
                <a16:creationId xmlns:a16="http://schemas.microsoft.com/office/drawing/2014/main" id="{3BD07F3D-2A58-B74C-9BD7-AECF5386A2F4}"/>
              </a:ext>
            </a:extLst>
          </p:cNvPr>
          <p:cNvSpPr txBox="1"/>
          <p:nvPr/>
        </p:nvSpPr>
        <p:spPr>
          <a:xfrm>
            <a:off x="1016512" y="5625860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rgbClr val="595959"/>
                </a:solidFill>
                <a:latin typeface="Roboto"/>
                <a:ea typeface="Roboto"/>
              </a:rPr>
              <a:t>Вложенные объекты</a:t>
            </a:r>
            <a:endParaRPr lang="en-GB" sz="1200" dirty="0">
              <a:solidFill>
                <a:srgbClr val="595959"/>
              </a:solidFill>
              <a:latin typeface="Roboto"/>
              <a:ea typeface="Roboto"/>
            </a:endParaRPr>
          </a:p>
        </p:txBody>
      </p:sp>
      <p:sp>
        <p:nvSpPr>
          <p:cNvPr id="21" name="Shape 210">
            <a:extLst>
              <a:ext uri="{FF2B5EF4-FFF2-40B4-BE49-F238E27FC236}">
                <a16:creationId xmlns:a16="http://schemas.microsoft.com/office/drawing/2014/main" id="{9EB67F16-24C2-3149-9215-358A93B95FD6}"/>
              </a:ext>
            </a:extLst>
          </p:cNvPr>
          <p:cNvSpPr/>
          <p:nvPr/>
        </p:nvSpPr>
        <p:spPr>
          <a:xfrm>
            <a:off x="508375" y="5568888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6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523800" y="13709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1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Что такое </a:t>
            </a:r>
            <a:r>
              <a:rPr lang="ru-RU" sz="4100" b="1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объект</a:t>
            </a:r>
            <a:endParaRPr sz="41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4271A-D3F3-234D-B4C7-2728B801D449}"/>
              </a:ext>
            </a:extLst>
          </p:cNvPr>
          <p:cNvSpPr txBox="1"/>
          <p:nvPr/>
        </p:nvSpPr>
        <p:spPr>
          <a:xfrm>
            <a:off x="634378" y="231153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Объект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—  это совокупность связанных данных и/или функциональности, которые обычно состоят из нескольких переменных и функций, которые называются свойства и методы, если они находятся внутри объектов.</a:t>
            </a:r>
          </a:p>
          <a:p>
            <a:endParaRPr lang="ru-RU" sz="1600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  <a:p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В </a:t>
            </a:r>
            <a:r>
              <a:rPr lang="ru-RU" sz="1600" dirty="0" err="1">
                <a:solidFill>
                  <a:schemeClr val="dk1"/>
                </a:solidFill>
                <a:latin typeface="Roboto"/>
                <a:ea typeface="Roboto"/>
                <a:cs typeface="Calibri"/>
              </a:rPr>
              <a:t>JavaScript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 </a:t>
            </a:r>
            <a:r>
              <a:rPr lang="ru-RU" sz="1600" b="1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объект 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— это самостоятельная единица, имеющая свойства и определенный тип.</a:t>
            </a:r>
            <a:r>
              <a:rPr lang="ru-RU" sz="1600" dirty="0"/>
              <a:t> 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2359085-BC2C-9741-AA36-EB11BB076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66" y="4421285"/>
            <a:ext cx="1424047" cy="23816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BB01B5-1D93-344B-9DE6-C0EACCC249DF}"/>
              </a:ext>
            </a:extLst>
          </p:cNvPr>
          <p:cNvSpPr txBox="1"/>
          <p:nvPr/>
        </p:nvSpPr>
        <p:spPr>
          <a:xfrm>
            <a:off x="870466" y="4178231"/>
            <a:ext cx="2169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Объект</a:t>
            </a: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«Собачка»</a:t>
            </a:r>
            <a:endParaRPr lang="ru-RU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B64E2E-76D8-8C44-A829-99244AE10DB3}"/>
              </a:ext>
            </a:extLst>
          </p:cNvPr>
          <p:cNvSpPr txBox="1"/>
          <p:nvPr/>
        </p:nvSpPr>
        <p:spPr>
          <a:xfrm>
            <a:off x="3027706" y="4704185"/>
            <a:ext cx="2169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Свойства: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Порода;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Кличка;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Пол;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Окрас;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Возраст;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Характер.</a:t>
            </a:r>
            <a:endParaRPr lang="ru-RU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87C71-BA29-734F-8455-30F8A43704BD}"/>
              </a:ext>
            </a:extLst>
          </p:cNvPr>
          <p:cNvSpPr txBox="1"/>
          <p:nvPr/>
        </p:nvSpPr>
        <p:spPr>
          <a:xfrm>
            <a:off x="5263817" y="4712752"/>
            <a:ext cx="2169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Методы: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Спать;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Бегать;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Грызть косточку;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Вилять хвостом;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Гонять голубей;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Лаять.</a:t>
            </a:r>
            <a:endParaRPr lang="ru-RU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40648C8-401A-9F40-9DF4-45CC33ADE648}"/>
              </a:ext>
            </a:extLst>
          </p:cNvPr>
          <p:cNvSpPr txBox="1"/>
          <p:nvPr/>
        </p:nvSpPr>
        <p:spPr>
          <a:xfrm>
            <a:off x="836243" y="2198941"/>
            <a:ext cx="7188484" cy="37856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bg1"/>
                </a:solidFill>
              </a:rPr>
              <a:t>var</a:t>
            </a:r>
            <a:r>
              <a:rPr lang="en-GB" sz="1600" b="1" dirty="0">
                <a:solidFill>
                  <a:schemeClr val="bg1"/>
                </a:solidFill>
              </a:rPr>
              <a:t> dog = {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  name: ”</a:t>
            </a:r>
            <a:r>
              <a:rPr lang="ru-RU" sz="1600" b="1" dirty="0">
                <a:solidFill>
                  <a:schemeClr val="bg1"/>
                </a:solidFill>
              </a:rPr>
              <a:t>Тузик</a:t>
            </a:r>
            <a:r>
              <a:rPr lang="en-GB" sz="1600" b="1" dirty="0">
                <a:solidFill>
                  <a:schemeClr val="bg1"/>
                </a:solidFill>
              </a:rPr>
              <a:t>”, 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  age: 2,</a:t>
            </a:r>
            <a:endParaRPr lang="ru-RU" sz="1600" b="1" dirty="0">
              <a:solidFill>
                <a:schemeClr val="bg1"/>
              </a:solidFill>
            </a:endParaRPr>
          </a:p>
          <a:p>
            <a:endParaRPr lang="ru-RU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 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  gender: 'male’, </a:t>
            </a:r>
            <a:endParaRPr lang="ru-RU" sz="1600" b="1" dirty="0">
              <a:solidFill>
                <a:schemeClr val="bg1"/>
              </a:solidFill>
            </a:endParaRPr>
          </a:p>
          <a:p>
            <a:endParaRPr lang="ru-RU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 </a:t>
            </a:r>
            <a:r>
              <a:rPr lang="en-GB" sz="1600" b="1" dirty="0">
                <a:solidFill>
                  <a:schemeClr val="bg1"/>
                </a:solidFill>
              </a:rPr>
              <a:t>eat: function() { 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        alert(“</a:t>
            </a:r>
            <a:r>
              <a:rPr lang="ru-RU" sz="1600" b="1" dirty="0">
                <a:solidFill>
                  <a:schemeClr val="bg1"/>
                </a:solidFill>
              </a:rPr>
              <a:t>Тузик кушает</a:t>
            </a:r>
            <a:r>
              <a:rPr lang="en-GB" sz="1600" b="1" dirty="0">
                <a:solidFill>
                  <a:schemeClr val="bg1"/>
                </a:solidFill>
              </a:rPr>
              <a:t>”); 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        }, 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ru-RU" sz="1600" b="1" dirty="0">
                <a:solidFill>
                  <a:schemeClr val="bg1"/>
                </a:solidFill>
              </a:rPr>
              <a:t>  </a:t>
            </a:r>
            <a:r>
              <a:rPr lang="en-GB" sz="1600" b="1" dirty="0">
                <a:solidFill>
                  <a:schemeClr val="bg1"/>
                </a:solidFill>
              </a:rPr>
              <a:t>bark: function() { 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        alert(“</a:t>
            </a:r>
            <a:r>
              <a:rPr lang="ru-RU" sz="1600" b="1" dirty="0">
                <a:solidFill>
                  <a:schemeClr val="bg1"/>
                </a:solidFill>
              </a:rPr>
              <a:t>Гав!!!</a:t>
            </a:r>
            <a:r>
              <a:rPr lang="en-GB" sz="1600" b="1" dirty="0">
                <a:solidFill>
                  <a:schemeClr val="bg1"/>
                </a:solidFill>
              </a:rPr>
              <a:t>”); 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ru-RU" sz="1600" b="1" dirty="0">
                <a:solidFill>
                  <a:schemeClr val="bg1"/>
                </a:solidFill>
              </a:rPr>
              <a:t>        </a:t>
            </a:r>
            <a:r>
              <a:rPr lang="en-GB" sz="1600" b="1" dirty="0">
                <a:solidFill>
                  <a:schemeClr val="bg1"/>
                </a:solidFill>
              </a:rPr>
              <a:t>} </a:t>
            </a:r>
            <a:endParaRPr lang="ru-RU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};</a:t>
            </a:r>
            <a:endParaRPr lang="ru-RU" sz="1600" b="1" i="1" dirty="0">
              <a:solidFill>
                <a:schemeClr val="bg1"/>
              </a:solidFill>
            </a:endParaRPr>
          </a:p>
          <a:p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503238" y="1051200"/>
            <a:ext cx="5797914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lnSpc>
                <a:spcPct val="200000"/>
              </a:lnSpc>
              <a:spcBef>
                <a:spcPts val="360"/>
              </a:spcBef>
              <a:buSzPts val="2000"/>
            </a:pPr>
            <a:r>
              <a:rPr lang="ru-RU" sz="2800" b="1" dirty="0">
                <a:latin typeface="Roboto"/>
                <a:ea typeface="Roboto"/>
                <a:cs typeface="Roboto"/>
                <a:sym typeface="Roboto"/>
              </a:rPr>
              <a:t>Как это выглядит в </a:t>
            </a:r>
            <a:r>
              <a:rPr lang="en-GB" sz="2800" b="1" dirty="0">
                <a:latin typeface="Roboto"/>
                <a:ea typeface="Roboto"/>
                <a:cs typeface="Roboto"/>
                <a:sym typeface="Roboto"/>
              </a:rPr>
              <a:t>JS</a:t>
            </a:r>
            <a:endParaRPr lang="ru-RU" sz="2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Shape 173"/>
          <p:cNvSpPr/>
          <p:nvPr/>
        </p:nvSpPr>
        <p:spPr>
          <a:xfrm rot="5400000">
            <a:off x="4069495" y="2738679"/>
            <a:ext cx="45719" cy="747731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/>
          <p:nvPr/>
        </p:nvSpPr>
        <p:spPr>
          <a:xfrm rot="5400000">
            <a:off x="6890033" y="4599931"/>
            <a:ext cx="45719" cy="375481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73">
            <a:extLst>
              <a:ext uri="{FF2B5EF4-FFF2-40B4-BE49-F238E27FC236}">
                <a16:creationId xmlns:a16="http://schemas.microsoft.com/office/drawing/2014/main" id="{24A7697C-A6C1-3D4C-AEC3-7670F50149CC}"/>
              </a:ext>
            </a:extLst>
          </p:cNvPr>
          <p:cNvSpPr/>
          <p:nvPr/>
        </p:nvSpPr>
        <p:spPr>
          <a:xfrm rot="5400000" flipH="1">
            <a:off x="2047959" y="193662"/>
            <a:ext cx="45719" cy="343424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74">
            <a:extLst>
              <a:ext uri="{FF2B5EF4-FFF2-40B4-BE49-F238E27FC236}">
                <a16:creationId xmlns:a16="http://schemas.microsoft.com/office/drawing/2014/main" id="{8B04B992-3367-6544-B5AC-AEEEA01D8983}"/>
              </a:ext>
            </a:extLst>
          </p:cNvPr>
          <p:cNvSpPr/>
          <p:nvPr/>
        </p:nvSpPr>
        <p:spPr>
          <a:xfrm rot="5400000" flipH="1">
            <a:off x="3545355" y="1048513"/>
            <a:ext cx="45719" cy="1724541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A9B7E-DD37-F048-988B-42066C3F7EEF}"/>
              </a:ext>
            </a:extLst>
          </p:cNvPr>
          <p:cNvSpPr txBox="1"/>
          <p:nvPr/>
        </p:nvSpPr>
        <p:spPr>
          <a:xfrm>
            <a:off x="642528" y="2403527"/>
            <a:ext cx="7188484" cy="3785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ru-RU" sz="1600" b="1" dirty="0">
              <a:solidFill>
                <a:srgbClr val="7030A0"/>
              </a:solidFill>
            </a:endParaRPr>
          </a:p>
          <a:p>
            <a:r>
              <a:rPr lang="en-GB" sz="1600" b="1" dirty="0" err="1">
                <a:solidFill>
                  <a:srgbClr val="7030A0"/>
                </a:solidFill>
              </a:rPr>
              <a:t>var</a:t>
            </a:r>
            <a:r>
              <a:rPr lang="en-GB" sz="1600" b="1" dirty="0"/>
              <a:t> dog = {</a:t>
            </a:r>
            <a:endParaRPr lang="ru-RU" sz="1600" b="1" dirty="0"/>
          </a:p>
          <a:p>
            <a:endParaRPr lang="ru-RU" sz="1600" b="1" dirty="0"/>
          </a:p>
          <a:p>
            <a:r>
              <a:rPr lang="en-GB" sz="1600" b="1" dirty="0"/>
              <a:t>  </a:t>
            </a:r>
            <a:r>
              <a:rPr lang="en-GB" sz="1600" b="1" dirty="0">
                <a:solidFill>
                  <a:srgbClr val="C00000"/>
                </a:solidFill>
              </a:rPr>
              <a:t>name:</a:t>
            </a:r>
            <a:r>
              <a:rPr lang="en-GB" sz="1600" b="1" dirty="0"/>
              <a:t> </a:t>
            </a:r>
            <a:r>
              <a:rPr lang="en-GB" sz="1600" b="1" dirty="0">
                <a:solidFill>
                  <a:srgbClr val="00B050"/>
                </a:solidFill>
              </a:rPr>
              <a:t>”</a:t>
            </a:r>
            <a:r>
              <a:rPr lang="ru-RU" sz="1600" b="1" dirty="0">
                <a:solidFill>
                  <a:srgbClr val="00B050"/>
                </a:solidFill>
              </a:rPr>
              <a:t>Тузик</a:t>
            </a:r>
            <a:r>
              <a:rPr lang="en-GB" sz="1600" b="1" dirty="0">
                <a:solidFill>
                  <a:srgbClr val="00B050"/>
                </a:solidFill>
              </a:rPr>
              <a:t>”</a:t>
            </a:r>
            <a:r>
              <a:rPr lang="en-GB" sz="1600" b="1" dirty="0"/>
              <a:t>, </a:t>
            </a:r>
            <a:endParaRPr lang="ru-RU" sz="1600" b="1" dirty="0"/>
          </a:p>
          <a:p>
            <a:r>
              <a:rPr lang="en-GB" sz="1600" b="1" dirty="0"/>
              <a:t>  </a:t>
            </a:r>
            <a:r>
              <a:rPr lang="en-GB" sz="1600" b="1" dirty="0">
                <a:solidFill>
                  <a:srgbClr val="C00000"/>
                </a:solidFill>
              </a:rPr>
              <a:t>age:</a:t>
            </a:r>
            <a:r>
              <a:rPr lang="en-GB" sz="1600" b="1" dirty="0"/>
              <a:t> 2, </a:t>
            </a:r>
            <a:endParaRPr lang="ru-RU" sz="1600" b="1" dirty="0"/>
          </a:p>
          <a:p>
            <a:r>
              <a:rPr lang="en-GB" sz="1600" b="1" dirty="0"/>
              <a:t>  </a:t>
            </a:r>
            <a:r>
              <a:rPr lang="en-GB" sz="1600" b="1" dirty="0">
                <a:solidFill>
                  <a:srgbClr val="C00000"/>
                </a:solidFill>
              </a:rPr>
              <a:t>gender:</a:t>
            </a:r>
            <a:r>
              <a:rPr lang="en-GB" sz="1600" b="1" dirty="0"/>
              <a:t> </a:t>
            </a:r>
            <a:r>
              <a:rPr lang="en-GB" sz="1600" b="1" dirty="0">
                <a:solidFill>
                  <a:srgbClr val="00B050"/>
                </a:solidFill>
              </a:rPr>
              <a:t>'male’</a:t>
            </a:r>
            <a:r>
              <a:rPr lang="en-GB" sz="1600" b="1" dirty="0"/>
              <a:t>, </a:t>
            </a:r>
            <a:endParaRPr lang="ru-RU" sz="1600" b="1" dirty="0"/>
          </a:p>
          <a:p>
            <a:endParaRPr lang="ru-RU" sz="1600" b="1" dirty="0"/>
          </a:p>
          <a:p>
            <a:r>
              <a:rPr lang="en-GB" sz="1600" b="1" dirty="0"/>
              <a:t> </a:t>
            </a:r>
            <a:r>
              <a:rPr lang="ru-RU" sz="1600" b="1" dirty="0"/>
              <a:t> </a:t>
            </a:r>
            <a:r>
              <a:rPr lang="en-GB" sz="1600" b="1" dirty="0">
                <a:solidFill>
                  <a:srgbClr val="C00000"/>
                </a:solidFill>
              </a:rPr>
              <a:t>eat:</a:t>
            </a:r>
            <a:r>
              <a:rPr lang="en-GB" sz="1600" b="1" dirty="0"/>
              <a:t> </a:t>
            </a:r>
            <a:r>
              <a:rPr lang="en-GB" sz="1600" b="1" dirty="0">
                <a:solidFill>
                  <a:srgbClr val="7030A0"/>
                </a:solidFill>
              </a:rPr>
              <a:t>function</a:t>
            </a:r>
            <a:r>
              <a:rPr lang="en-GB" sz="1600" b="1" dirty="0"/>
              <a:t>() { </a:t>
            </a:r>
            <a:endParaRPr lang="ru-RU" sz="1600" b="1" dirty="0"/>
          </a:p>
          <a:p>
            <a:r>
              <a:rPr lang="en-GB" sz="1600" b="1" dirty="0"/>
              <a:t>        </a:t>
            </a:r>
            <a:r>
              <a:rPr lang="en-GB" sz="1600" b="1" dirty="0">
                <a:solidFill>
                  <a:srgbClr val="0070C0"/>
                </a:solidFill>
              </a:rPr>
              <a:t>alert</a:t>
            </a:r>
            <a:r>
              <a:rPr lang="en-GB" sz="1600" b="1" dirty="0"/>
              <a:t>(</a:t>
            </a:r>
            <a:r>
              <a:rPr lang="en-GB" sz="1600" b="1" dirty="0">
                <a:solidFill>
                  <a:srgbClr val="00B050"/>
                </a:solidFill>
              </a:rPr>
              <a:t>“</a:t>
            </a:r>
            <a:r>
              <a:rPr lang="ru-RU" sz="1600" b="1" dirty="0">
                <a:solidFill>
                  <a:srgbClr val="00B050"/>
                </a:solidFill>
              </a:rPr>
              <a:t>Тузик кушает</a:t>
            </a:r>
            <a:r>
              <a:rPr lang="en-GB" sz="1600" b="1" dirty="0">
                <a:solidFill>
                  <a:srgbClr val="00B050"/>
                </a:solidFill>
              </a:rPr>
              <a:t>”</a:t>
            </a:r>
            <a:r>
              <a:rPr lang="en-GB" sz="1600" b="1" dirty="0"/>
              <a:t>); </a:t>
            </a:r>
            <a:endParaRPr lang="ru-RU" sz="1600" b="1" dirty="0"/>
          </a:p>
          <a:p>
            <a:r>
              <a:rPr lang="en-GB" sz="1600" b="1" dirty="0"/>
              <a:t>        }, </a:t>
            </a:r>
            <a:endParaRPr lang="ru-RU" sz="1600" b="1" dirty="0"/>
          </a:p>
          <a:p>
            <a:r>
              <a:rPr lang="ru-RU" sz="1600" b="1" dirty="0"/>
              <a:t>  </a:t>
            </a:r>
            <a:r>
              <a:rPr lang="en-GB" sz="1600" b="1" dirty="0">
                <a:solidFill>
                  <a:srgbClr val="C00000"/>
                </a:solidFill>
              </a:rPr>
              <a:t>bark</a:t>
            </a:r>
            <a:r>
              <a:rPr lang="en-GB" sz="1600" b="1" dirty="0"/>
              <a:t>: </a:t>
            </a:r>
            <a:r>
              <a:rPr lang="en-GB" sz="1600" b="1" dirty="0">
                <a:solidFill>
                  <a:srgbClr val="7030A0"/>
                </a:solidFill>
              </a:rPr>
              <a:t>function</a:t>
            </a:r>
            <a:r>
              <a:rPr lang="en-GB" sz="1600" b="1" dirty="0"/>
              <a:t>() { </a:t>
            </a:r>
            <a:endParaRPr lang="ru-RU" sz="1600" b="1" dirty="0"/>
          </a:p>
          <a:p>
            <a:r>
              <a:rPr lang="en-GB" sz="1600" b="1" dirty="0"/>
              <a:t>        </a:t>
            </a:r>
            <a:r>
              <a:rPr lang="en-GB" sz="1600" b="1" dirty="0">
                <a:solidFill>
                  <a:srgbClr val="0070C0"/>
                </a:solidFill>
              </a:rPr>
              <a:t>alert</a:t>
            </a:r>
            <a:r>
              <a:rPr lang="en-GB" sz="1600" b="1" dirty="0"/>
              <a:t>(</a:t>
            </a:r>
            <a:r>
              <a:rPr lang="en-GB" sz="1600" b="1" dirty="0">
                <a:solidFill>
                  <a:srgbClr val="00B050"/>
                </a:solidFill>
              </a:rPr>
              <a:t>“</a:t>
            </a:r>
            <a:r>
              <a:rPr lang="ru-RU" sz="1600" b="1" dirty="0">
                <a:solidFill>
                  <a:srgbClr val="00B050"/>
                </a:solidFill>
              </a:rPr>
              <a:t>Гав!!!</a:t>
            </a:r>
            <a:r>
              <a:rPr lang="en-GB" sz="1600" b="1" dirty="0">
                <a:solidFill>
                  <a:srgbClr val="00B050"/>
                </a:solidFill>
              </a:rPr>
              <a:t>”</a:t>
            </a:r>
            <a:r>
              <a:rPr lang="en-GB" sz="1600" b="1" dirty="0"/>
              <a:t>); </a:t>
            </a:r>
            <a:endParaRPr lang="ru-RU" sz="1600" b="1" dirty="0"/>
          </a:p>
          <a:p>
            <a:r>
              <a:rPr lang="ru-RU" sz="1600" b="1" dirty="0"/>
              <a:t>        </a:t>
            </a:r>
            <a:r>
              <a:rPr lang="en-GB" sz="1600" b="1" dirty="0"/>
              <a:t>} </a:t>
            </a:r>
            <a:endParaRPr lang="ru-RU" sz="1600" b="1" dirty="0"/>
          </a:p>
          <a:p>
            <a:r>
              <a:rPr lang="en-GB" sz="1600" b="1" dirty="0"/>
              <a:t>};</a:t>
            </a:r>
            <a:endParaRPr lang="ru-RU" sz="1600" b="1" i="1" dirty="0"/>
          </a:p>
          <a:p>
            <a:endParaRPr lang="ru-RU" sz="1600" b="1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678802A-7B21-BD4B-A80E-A8DC471E735C}"/>
              </a:ext>
            </a:extLst>
          </p:cNvPr>
          <p:cNvSpPr/>
          <p:nvPr/>
        </p:nvSpPr>
        <p:spPr>
          <a:xfrm>
            <a:off x="1072896" y="2695570"/>
            <a:ext cx="438404" cy="2670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E0FCD162-7492-5646-B177-64305E3B91AD}"/>
              </a:ext>
            </a:extLst>
          </p:cNvPr>
          <p:cNvCxnSpPr>
            <a:cxnSpLocks/>
          </p:cNvCxnSpPr>
          <p:nvPr/>
        </p:nvCxnSpPr>
        <p:spPr>
          <a:xfrm flipH="1">
            <a:off x="1511300" y="2695569"/>
            <a:ext cx="234188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9B35B0-0A68-3546-A87B-843686023E6C}"/>
              </a:ext>
            </a:extLst>
          </p:cNvPr>
          <p:cNvSpPr txBox="1"/>
          <p:nvPr/>
        </p:nvSpPr>
        <p:spPr>
          <a:xfrm>
            <a:off x="2766841" y="2445163"/>
            <a:ext cx="2462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Имя объекта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5DCB8B4-7B3C-C244-9FA3-413861FD4A4F}"/>
              </a:ext>
            </a:extLst>
          </p:cNvPr>
          <p:cNvSpPr/>
          <p:nvPr/>
        </p:nvSpPr>
        <p:spPr>
          <a:xfrm>
            <a:off x="768096" y="3016691"/>
            <a:ext cx="1767840" cy="9944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93BEC835-C561-F44F-AB90-CE53D4404D98}"/>
              </a:ext>
            </a:extLst>
          </p:cNvPr>
          <p:cNvCxnSpPr>
            <a:cxnSpLocks/>
          </p:cNvCxnSpPr>
          <p:nvPr/>
        </p:nvCxnSpPr>
        <p:spPr>
          <a:xfrm flipH="1">
            <a:off x="2532399" y="3476817"/>
            <a:ext cx="234188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6E4659-6456-B54C-9F6A-6DBA9A0B67F7}"/>
              </a:ext>
            </a:extLst>
          </p:cNvPr>
          <p:cNvSpPr txBox="1"/>
          <p:nvPr/>
        </p:nvSpPr>
        <p:spPr>
          <a:xfrm>
            <a:off x="3787940" y="3226411"/>
            <a:ext cx="2462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Свойства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3F5BA38-6643-8447-BD0B-0EBDE7E92D10}"/>
              </a:ext>
            </a:extLst>
          </p:cNvPr>
          <p:cNvSpPr/>
          <p:nvPr/>
        </p:nvSpPr>
        <p:spPr>
          <a:xfrm>
            <a:off x="759988" y="4157230"/>
            <a:ext cx="2861035" cy="14510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3EF206A-ED95-9347-8CC3-9E5212C69DF7}"/>
              </a:ext>
            </a:extLst>
          </p:cNvPr>
          <p:cNvCxnSpPr>
            <a:cxnSpLocks/>
          </p:cNvCxnSpPr>
          <p:nvPr/>
        </p:nvCxnSpPr>
        <p:spPr>
          <a:xfrm flipH="1">
            <a:off x="3618738" y="4927737"/>
            <a:ext cx="234188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7505501-CEDF-1C40-A531-8785218675EF}"/>
              </a:ext>
            </a:extLst>
          </p:cNvPr>
          <p:cNvSpPr txBox="1"/>
          <p:nvPr/>
        </p:nvSpPr>
        <p:spPr>
          <a:xfrm>
            <a:off x="4874279" y="4677331"/>
            <a:ext cx="2462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Методы</a:t>
            </a:r>
          </a:p>
        </p:txBody>
      </p:sp>
    </p:spTree>
    <p:extLst>
      <p:ext uri="{BB962C8B-B14F-4D97-AF65-F5344CB8AC3E}">
        <p14:creationId xmlns:p14="http://schemas.microsoft.com/office/powerpoint/2010/main" val="14913236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419900" y="1289063"/>
            <a:ext cx="819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1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Создание объектов</a:t>
            </a:r>
            <a:endParaRPr sz="4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Shape 229"/>
          <p:cNvSpPr/>
          <p:nvPr/>
        </p:nvSpPr>
        <p:spPr>
          <a:xfrm rot="10800000" flipH="1">
            <a:off x="7116750" y="1843125"/>
            <a:ext cx="2037000" cy="24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230" name="Shape 230"/>
          <p:cNvSpPr/>
          <p:nvPr/>
        </p:nvSpPr>
        <p:spPr>
          <a:xfrm rot="10800000" flipH="1">
            <a:off x="7116750" y="1865525"/>
            <a:ext cx="2037000" cy="25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00A374-30D0-9A48-9216-EF9B35EFB88E}"/>
              </a:ext>
            </a:extLst>
          </p:cNvPr>
          <p:cNvSpPr/>
          <p:nvPr/>
        </p:nvSpPr>
        <p:spPr>
          <a:xfrm>
            <a:off x="1223916" y="2494187"/>
            <a:ext cx="6696167" cy="3955576"/>
          </a:xfrm>
          <a:prstGeom prst="rect">
            <a:avLst/>
          </a:prstGeom>
          <a:solidFill>
            <a:schemeClr val="lt1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4F909C-6733-7844-9348-F35E5532CB68}"/>
              </a:ext>
            </a:extLst>
          </p:cNvPr>
          <p:cNvSpPr txBox="1"/>
          <p:nvPr/>
        </p:nvSpPr>
        <p:spPr>
          <a:xfrm>
            <a:off x="1475568" y="2723605"/>
            <a:ext cx="662218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rgbClr val="7030A0"/>
                </a:solidFill>
              </a:rPr>
              <a:t>var</a:t>
            </a:r>
            <a:r>
              <a:rPr lang="en-GB" sz="2400" dirty="0"/>
              <a:t> </a:t>
            </a:r>
            <a:r>
              <a:rPr lang="ru-RU" sz="2400" dirty="0" err="1"/>
              <a:t>o</a:t>
            </a:r>
            <a:r>
              <a:rPr lang="en-GB" sz="2400" dirty="0" err="1"/>
              <a:t>bj</a:t>
            </a:r>
            <a:r>
              <a:rPr lang="ru-RU" sz="2400" dirty="0"/>
              <a:t> = </a:t>
            </a:r>
            <a:r>
              <a:rPr lang="ru-RU" sz="2400" dirty="0" err="1">
                <a:solidFill>
                  <a:srgbClr val="7030A0"/>
                </a:solidFill>
              </a:rPr>
              <a:t>new</a:t>
            </a:r>
            <a:r>
              <a:rPr lang="ru-RU" sz="2400" dirty="0"/>
              <a:t> </a:t>
            </a:r>
            <a:r>
              <a:rPr lang="ru-RU" sz="2400" dirty="0" err="1">
                <a:solidFill>
                  <a:srgbClr val="0070C0"/>
                </a:solidFill>
              </a:rPr>
              <a:t>Object</a:t>
            </a:r>
            <a:r>
              <a:rPr lang="ru-RU" sz="2400" dirty="0"/>
              <a:t>(); </a:t>
            </a:r>
            <a:r>
              <a:rPr lang="en-GB" sz="2400" dirty="0"/>
              <a:t>    </a:t>
            </a: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(1) </a:t>
            </a:r>
          </a:p>
          <a:p>
            <a:r>
              <a:rPr lang="en-GB" sz="2400" dirty="0" err="1">
                <a:solidFill>
                  <a:srgbClr val="7030A0"/>
                </a:solidFill>
              </a:rPr>
              <a:t>var</a:t>
            </a:r>
            <a:r>
              <a:rPr lang="en-GB" sz="2400" dirty="0"/>
              <a:t> </a:t>
            </a:r>
            <a:r>
              <a:rPr lang="ru-RU" sz="2400" dirty="0" err="1"/>
              <a:t>o</a:t>
            </a:r>
            <a:r>
              <a:rPr lang="en-GB" sz="2400" dirty="0" err="1"/>
              <a:t>bj</a:t>
            </a:r>
            <a:r>
              <a:rPr lang="ru-RU" sz="2400" dirty="0"/>
              <a:t> = {}; </a:t>
            </a:r>
            <a:r>
              <a:rPr lang="en-GB" sz="2400" dirty="0"/>
              <a:t>                      </a:t>
            </a: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(2)</a:t>
            </a: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obj.</a:t>
            </a:r>
            <a:r>
              <a:rPr lang="en-GB" sz="2000" dirty="0">
                <a:solidFill>
                  <a:srgbClr val="C00000"/>
                </a:solidFill>
              </a:rPr>
              <a:t>prop1</a:t>
            </a:r>
            <a:r>
              <a:rPr lang="en-GB" sz="2000" dirty="0">
                <a:solidFill>
                  <a:schemeClr val="tx1"/>
                </a:solidFill>
              </a:rPr>
              <a:t> = </a:t>
            </a:r>
            <a:r>
              <a:rPr lang="en-GB" sz="2000" dirty="0">
                <a:solidFill>
                  <a:srgbClr val="0070C0"/>
                </a:solidFill>
              </a:rPr>
              <a:t>true</a:t>
            </a:r>
            <a:r>
              <a:rPr lang="en-GB" sz="2000" dirty="0">
                <a:solidFill>
                  <a:schemeClr val="tx1"/>
                </a:solidFill>
              </a:rPr>
              <a:t>;</a:t>
            </a:r>
          </a:p>
          <a:p>
            <a:r>
              <a:rPr lang="en-GB" sz="2000" dirty="0">
                <a:solidFill>
                  <a:schemeClr val="tx1"/>
                </a:solidFill>
              </a:rPr>
              <a:t>obj.</a:t>
            </a:r>
            <a:r>
              <a:rPr lang="en-GB" sz="2000" dirty="0">
                <a:solidFill>
                  <a:srgbClr val="C00000"/>
                </a:solidFill>
              </a:rPr>
              <a:t>prop2</a:t>
            </a:r>
            <a:r>
              <a:rPr lang="en-GB" sz="2000" dirty="0">
                <a:solidFill>
                  <a:schemeClr val="tx1"/>
                </a:solidFill>
              </a:rPr>
              <a:t> = </a:t>
            </a:r>
            <a:r>
              <a:rPr lang="en-GB" sz="2000" dirty="0">
                <a:solidFill>
                  <a:srgbClr val="00B050"/>
                </a:solidFill>
              </a:rPr>
              <a:t>“string”;</a:t>
            </a:r>
          </a:p>
          <a:p>
            <a:r>
              <a:rPr lang="en-GB" sz="2000" dirty="0">
                <a:solidFill>
                  <a:schemeClr val="tx1"/>
                </a:solidFill>
              </a:rPr>
              <a:t>obj.</a:t>
            </a:r>
            <a:r>
              <a:rPr lang="en-GB" sz="2000" dirty="0">
                <a:solidFill>
                  <a:srgbClr val="C00000"/>
                </a:solidFill>
              </a:rPr>
              <a:t>prop3</a:t>
            </a:r>
            <a:r>
              <a:rPr lang="en-GB" sz="2000" dirty="0">
                <a:solidFill>
                  <a:schemeClr val="tx1"/>
                </a:solidFill>
              </a:rPr>
              <a:t> = [</a:t>
            </a:r>
            <a:r>
              <a:rPr lang="en-GB" sz="2000" dirty="0">
                <a:solidFill>
                  <a:srgbClr val="FFC000"/>
                </a:solidFill>
              </a:rPr>
              <a:t>1</a:t>
            </a:r>
            <a:r>
              <a:rPr lang="en-GB" sz="2000" dirty="0">
                <a:solidFill>
                  <a:schemeClr val="tx1"/>
                </a:solidFill>
              </a:rPr>
              <a:t>, </a:t>
            </a:r>
            <a:r>
              <a:rPr lang="en-GB" sz="2000" dirty="0">
                <a:solidFill>
                  <a:srgbClr val="0070C0"/>
                </a:solidFill>
              </a:rPr>
              <a:t>true</a:t>
            </a:r>
            <a:r>
              <a:rPr lang="en-GB" sz="2000" dirty="0">
                <a:solidFill>
                  <a:schemeClr val="tx1"/>
                </a:solidFill>
              </a:rPr>
              <a:t>, </a:t>
            </a:r>
            <a:r>
              <a:rPr lang="en-GB" sz="2000" dirty="0">
                <a:solidFill>
                  <a:srgbClr val="00B050"/>
                </a:solidFill>
              </a:rPr>
              <a:t>“hello”</a:t>
            </a:r>
            <a:r>
              <a:rPr lang="en-GB" sz="2000" dirty="0">
                <a:solidFill>
                  <a:schemeClr val="tx1"/>
                </a:solidFill>
              </a:rPr>
              <a:t>];</a:t>
            </a:r>
          </a:p>
          <a:p>
            <a:r>
              <a:rPr lang="en-GB" sz="2000" dirty="0">
                <a:solidFill>
                  <a:schemeClr val="tx1"/>
                </a:solidFill>
              </a:rPr>
              <a:t>obj.</a:t>
            </a:r>
            <a:r>
              <a:rPr lang="en-GB" sz="2000" dirty="0">
                <a:solidFill>
                  <a:srgbClr val="C00000"/>
                </a:solidFill>
              </a:rPr>
              <a:t>prop4</a:t>
            </a:r>
            <a:r>
              <a:rPr lang="en-GB" sz="2000" dirty="0">
                <a:solidFill>
                  <a:schemeClr val="tx1"/>
                </a:solidFill>
              </a:rPr>
              <a:t> = </a:t>
            </a:r>
            <a:r>
              <a:rPr lang="en-GB" sz="2000" dirty="0">
                <a:solidFill>
                  <a:srgbClr val="FFC000"/>
                </a:solidFill>
              </a:rPr>
              <a:t>99</a:t>
            </a:r>
            <a:r>
              <a:rPr lang="en-GB" sz="2000" dirty="0">
                <a:solidFill>
                  <a:schemeClr val="tx1"/>
                </a:solidFill>
              </a:rPr>
              <a:t>;</a:t>
            </a:r>
          </a:p>
          <a:p>
            <a:r>
              <a:rPr lang="en-GB" sz="2000" dirty="0">
                <a:solidFill>
                  <a:schemeClr val="tx1"/>
                </a:solidFill>
              </a:rPr>
              <a:t>obj.</a:t>
            </a:r>
            <a:r>
              <a:rPr lang="en-GB" sz="2000" dirty="0">
                <a:solidFill>
                  <a:srgbClr val="C00000"/>
                </a:solidFill>
              </a:rPr>
              <a:t>method1</a:t>
            </a:r>
            <a:r>
              <a:rPr lang="en-GB" sz="2000" dirty="0">
                <a:solidFill>
                  <a:schemeClr val="tx1"/>
                </a:solidFill>
              </a:rPr>
              <a:t> = </a:t>
            </a:r>
            <a:r>
              <a:rPr lang="en-GB" sz="2000" dirty="0">
                <a:solidFill>
                  <a:srgbClr val="0070C0"/>
                </a:solidFill>
              </a:rPr>
              <a:t>function</a:t>
            </a:r>
            <a:r>
              <a:rPr lang="en-GB" sz="2000" dirty="0">
                <a:solidFill>
                  <a:schemeClr val="tx1"/>
                </a:solidFill>
              </a:rPr>
              <a:t>(){</a:t>
            </a:r>
          </a:p>
          <a:p>
            <a:r>
              <a:rPr lang="en-GB" sz="2000" dirty="0">
                <a:solidFill>
                  <a:srgbClr val="0070C0"/>
                </a:solidFill>
              </a:rPr>
              <a:t>…….</a:t>
            </a:r>
          </a:p>
          <a:p>
            <a:r>
              <a:rPr lang="en-GB" sz="2000" dirty="0">
                <a:solidFill>
                  <a:schemeClr val="tx1"/>
                </a:solidFill>
              </a:rPr>
              <a:t>};</a:t>
            </a:r>
            <a:endParaRPr lang="ru-RU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>
            <a:off x="0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353700" y="894965"/>
            <a:ext cx="819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2800" b="1" dirty="0">
                <a:latin typeface="Roboto"/>
                <a:ea typeface="Roboto"/>
                <a:cs typeface="Roboto"/>
                <a:sym typeface="Roboto"/>
              </a:rPr>
              <a:t>Обращение к свойствам и методам объектов</a:t>
            </a:r>
            <a:endParaRPr sz="2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Shape 229"/>
          <p:cNvSpPr/>
          <p:nvPr/>
        </p:nvSpPr>
        <p:spPr>
          <a:xfrm rot="10800000" flipH="1">
            <a:off x="7116750" y="1843125"/>
            <a:ext cx="2037000" cy="24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230" name="Shape 230"/>
          <p:cNvSpPr/>
          <p:nvPr/>
        </p:nvSpPr>
        <p:spPr>
          <a:xfrm rot="10800000" flipH="1">
            <a:off x="7116750" y="1865525"/>
            <a:ext cx="2037000" cy="25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067F9C6-D6AC-734D-BDB4-DA63B031E050}"/>
              </a:ext>
            </a:extLst>
          </p:cNvPr>
          <p:cNvSpPr/>
          <p:nvPr/>
        </p:nvSpPr>
        <p:spPr>
          <a:xfrm>
            <a:off x="1499124" y="2659483"/>
            <a:ext cx="6967423" cy="404704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DD0E56-3205-E84D-A6EB-30B29441FA27}"/>
              </a:ext>
            </a:extLst>
          </p:cNvPr>
          <p:cNvSpPr txBox="1"/>
          <p:nvPr/>
        </p:nvSpPr>
        <p:spPr>
          <a:xfrm>
            <a:off x="1109891" y="2060365"/>
            <a:ext cx="7144166" cy="446276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sz="2000" dirty="0" err="1">
                <a:solidFill>
                  <a:srgbClr val="7030A0"/>
                </a:solidFill>
              </a:rPr>
              <a:t>var</a:t>
            </a:r>
            <a:r>
              <a:rPr lang="en" sz="2000" dirty="0">
                <a:solidFill>
                  <a:srgbClr val="7030A0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obj</a:t>
            </a:r>
            <a:r>
              <a:rPr lang="en" sz="2000" dirty="0">
                <a:solidFill>
                  <a:schemeClr val="tx1"/>
                </a:solidFill>
              </a:rPr>
              <a:t> </a:t>
            </a:r>
            <a:r>
              <a:rPr lang="en" sz="2000" dirty="0"/>
              <a:t>= {};</a:t>
            </a:r>
          </a:p>
          <a:p>
            <a:endParaRPr lang="en" sz="2000" dirty="0">
              <a:solidFill>
                <a:srgbClr val="7030A0"/>
              </a:solidFill>
            </a:endParaRPr>
          </a:p>
          <a:p>
            <a:r>
              <a:rPr lang="en-GB" sz="2000" dirty="0" err="1">
                <a:solidFill>
                  <a:schemeClr val="tx1"/>
                </a:solidFill>
              </a:rPr>
              <a:t>obj.</a:t>
            </a:r>
            <a:r>
              <a:rPr lang="en-GB" sz="2000" dirty="0" err="1">
                <a:solidFill>
                  <a:srgbClr val="C00000"/>
                </a:solidFill>
              </a:rPr>
              <a:t>test</a:t>
            </a:r>
            <a:r>
              <a:rPr lang="en-GB" sz="2000" dirty="0">
                <a:solidFill>
                  <a:schemeClr val="tx1"/>
                </a:solidFill>
              </a:rPr>
              <a:t> = </a:t>
            </a:r>
            <a:r>
              <a:rPr lang="en-GB" sz="2000" dirty="0">
                <a:solidFill>
                  <a:srgbClr val="FFC000"/>
                </a:solidFill>
              </a:rPr>
              <a:t>12</a:t>
            </a:r>
            <a:r>
              <a:rPr lang="en-GB" sz="2000" dirty="0">
                <a:solidFill>
                  <a:schemeClr val="tx1"/>
                </a:solidFill>
              </a:rPr>
              <a:t>; 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 ==</a:t>
            </a:r>
            <a:r>
              <a:rPr lang="en-GB" sz="2000" dirty="0">
                <a:solidFill>
                  <a:schemeClr val="tx1"/>
                </a:solidFill>
              </a:rPr>
              <a:t>   </a:t>
            </a:r>
            <a:r>
              <a:rPr lang="en-GB" sz="2000" dirty="0" err="1">
                <a:solidFill>
                  <a:schemeClr val="tx1"/>
                </a:solidFill>
              </a:rPr>
              <a:t>obj</a:t>
            </a:r>
            <a:r>
              <a:rPr lang="en-GB" sz="2000" dirty="0">
                <a:solidFill>
                  <a:srgbClr val="00B050"/>
                </a:solidFill>
              </a:rPr>
              <a:t>[“test”] </a:t>
            </a:r>
            <a:r>
              <a:rPr lang="en-GB" sz="2000" dirty="0">
                <a:solidFill>
                  <a:schemeClr val="tx1"/>
                </a:solidFill>
              </a:rPr>
              <a:t>= </a:t>
            </a:r>
            <a:r>
              <a:rPr lang="en-GB" sz="2000" dirty="0">
                <a:solidFill>
                  <a:srgbClr val="FFC000"/>
                </a:solidFill>
              </a:rPr>
              <a:t>12</a:t>
            </a:r>
            <a:r>
              <a:rPr lang="en-GB" sz="2000" dirty="0">
                <a:solidFill>
                  <a:schemeClr val="tx1"/>
                </a:solidFill>
              </a:rPr>
              <a:t>;</a:t>
            </a:r>
          </a:p>
          <a:p>
            <a:r>
              <a:rPr lang="en-GB" sz="1600" dirty="0">
                <a:solidFill>
                  <a:schemeClr val="tx1"/>
                </a:solidFill>
              </a:rPr>
              <a:t>                                        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</a:t>
            </a:r>
            <a:r>
              <a:rPr lang="en-GB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var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name = “test”;</a:t>
            </a:r>
          </a:p>
          <a:p>
            <a:r>
              <a:rPr lang="en-GB" sz="1600" dirty="0">
                <a:solidFill>
                  <a:schemeClr val="tx1"/>
                </a:solidFill>
              </a:rPr>
              <a:t>                                        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</a:t>
            </a:r>
            <a:r>
              <a:rPr lang="en-GB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[test] = 12;</a:t>
            </a:r>
          </a:p>
          <a:p>
            <a:endParaRPr lang="en-GB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sz="1800" dirty="0">
                <a:solidFill>
                  <a:schemeClr val="bg2"/>
                </a:solidFill>
              </a:rPr>
              <a:t>alert</a:t>
            </a:r>
            <a:r>
              <a:rPr lang="en-GB" sz="1800" dirty="0">
                <a:solidFill>
                  <a:schemeClr val="tx1"/>
                </a:solidFill>
              </a:rPr>
              <a:t>(</a:t>
            </a:r>
            <a:r>
              <a:rPr lang="en-GB" sz="1800" dirty="0" err="1">
                <a:solidFill>
                  <a:schemeClr val="tx1"/>
                </a:solidFill>
              </a:rPr>
              <a:t>obj.</a:t>
            </a:r>
            <a:r>
              <a:rPr lang="en-GB" sz="1800" dirty="0" err="1">
                <a:solidFill>
                  <a:srgbClr val="C00000"/>
                </a:solidFill>
              </a:rPr>
              <a:t>test</a:t>
            </a:r>
            <a:r>
              <a:rPr lang="en-GB" sz="1800" dirty="0">
                <a:solidFill>
                  <a:schemeClr val="tx1"/>
                </a:solidFill>
              </a:rPr>
              <a:t>); </a:t>
            </a:r>
            <a:r>
              <a:rPr lang="en-GB" sz="1800" dirty="0">
                <a:solidFill>
                  <a:srgbClr val="C00000"/>
                </a:solidFill>
              </a:rPr>
              <a:t>                 </a:t>
            </a: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12</a:t>
            </a:r>
          </a:p>
          <a:p>
            <a:r>
              <a:rPr lang="en-GB" sz="1800" dirty="0">
                <a:solidFill>
                  <a:schemeClr val="bg2"/>
                </a:solidFill>
              </a:rPr>
              <a:t>alert</a:t>
            </a:r>
            <a:r>
              <a:rPr lang="en-GB" sz="1800" dirty="0">
                <a:solidFill>
                  <a:schemeClr val="tx1"/>
                </a:solidFill>
              </a:rPr>
              <a:t>(</a:t>
            </a:r>
            <a:r>
              <a:rPr lang="en-GB" sz="1800" dirty="0" err="1">
                <a:solidFill>
                  <a:schemeClr val="tx1"/>
                </a:solidFill>
              </a:rPr>
              <a:t>obj</a:t>
            </a:r>
            <a:r>
              <a:rPr lang="en-GB" sz="1800" dirty="0">
                <a:solidFill>
                  <a:srgbClr val="00B050"/>
                </a:solidFill>
              </a:rPr>
              <a:t>[“test”]</a:t>
            </a:r>
            <a:r>
              <a:rPr lang="en-GB" sz="1800" dirty="0">
                <a:solidFill>
                  <a:schemeClr val="tx1"/>
                </a:solidFill>
              </a:rPr>
              <a:t>); </a:t>
            </a:r>
            <a:r>
              <a:rPr lang="en-GB" sz="1800" dirty="0">
                <a:solidFill>
                  <a:srgbClr val="C00000"/>
                </a:solidFill>
              </a:rPr>
              <a:t>              </a:t>
            </a: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12</a:t>
            </a:r>
          </a:p>
          <a:p>
            <a:r>
              <a:rPr lang="en-GB" sz="1800" dirty="0">
                <a:solidFill>
                  <a:schemeClr val="bg2"/>
                </a:solidFill>
              </a:rPr>
              <a:t>alert</a:t>
            </a:r>
            <a:r>
              <a:rPr lang="en-GB" sz="1800" dirty="0">
                <a:solidFill>
                  <a:schemeClr val="tx1"/>
                </a:solidFill>
              </a:rPr>
              <a:t>(</a:t>
            </a:r>
            <a:r>
              <a:rPr lang="en-GB" sz="1800" dirty="0" err="1">
                <a:solidFill>
                  <a:schemeClr val="tx1"/>
                </a:solidFill>
              </a:rPr>
              <a:t>obj.</a:t>
            </a:r>
            <a:r>
              <a:rPr lang="en-GB" sz="1800" dirty="0" err="1">
                <a:solidFill>
                  <a:srgbClr val="C00000"/>
                </a:solidFill>
              </a:rPr>
              <a:t>blablabla</a:t>
            </a:r>
            <a:r>
              <a:rPr lang="en-GB" sz="1800" dirty="0">
                <a:solidFill>
                  <a:schemeClr val="tx1"/>
                </a:solidFill>
              </a:rPr>
              <a:t>); </a:t>
            </a:r>
            <a:r>
              <a:rPr lang="en-GB" sz="1800" dirty="0">
                <a:solidFill>
                  <a:srgbClr val="C00000"/>
                </a:solidFill>
              </a:rPr>
              <a:t>         </a:t>
            </a: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undefined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" sz="2000" dirty="0"/>
          </a:p>
          <a:p>
            <a:r>
              <a:rPr lang="en-GB" sz="2000" dirty="0" err="1">
                <a:solidFill>
                  <a:schemeClr val="tx1"/>
                </a:solidFill>
              </a:rPr>
              <a:t>obj.</a:t>
            </a:r>
            <a:r>
              <a:rPr lang="en-GB" sz="2000" dirty="0" err="1">
                <a:solidFill>
                  <a:srgbClr val="C00000"/>
                </a:solidFill>
              </a:rPr>
              <a:t>doSomething</a:t>
            </a:r>
            <a:r>
              <a:rPr lang="en-GB" sz="2000" dirty="0">
                <a:solidFill>
                  <a:srgbClr val="C00000"/>
                </a:solidFill>
              </a:rPr>
              <a:t> </a:t>
            </a:r>
            <a:r>
              <a:rPr lang="en-GB" sz="2000" dirty="0">
                <a:solidFill>
                  <a:schemeClr val="tx1"/>
                </a:solidFill>
              </a:rPr>
              <a:t>= </a:t>
            </a:r>
            <a:r>
              <a:rPr lang="en-GB" sz="2000" dirty="0">
                <a:solidFill>
                  <a:srgbClr val="0070C0"/>
                </a:solidFill>
              </a:rPr>
              <a:t>function</a:t>
            </a:r>
            <a:r>
              <a:rPr lang="en-GB" sz="2000" dirty="0">
                <a:solidFill>
                  <a:schemeClr val="tx1"/>
                </a:solidFill>
              </a:rPr>
              <a:t>(n){</a:t>
            </a:r>
          </a:p>
          <a:p>
            <a:r>
              <a:rPr lang="en-GB" sz="2000" dirty="0">
                <a:solidFill>
                  <a:srgbClr val="0070C0"/>
                </a:solidFill>
              </a:rPr>
              <a:t>alert</a:t>
            </a:r>
            <a:r>
              <a:rPr lang="en-GB" sz="2000" dirty="0">
                <a:solidFill>
                  <a:schemeClr val="tx1"/>
                </a:solidFill>
              </a:rPr>
              <a:t>(</a:t>
            </a:r>
            <a:r>
              <a:rPr lang="en-GB" sz="2000" dirty="0">
                <a:solidFill>
                  <a:srgbClr val="00B050"/>
                </a:solidFill>
              </a:rPr>
              <a:t>“I did something “</a:t>
            </a:r>
            <a:r>
              <a:rPr lang="en-GB" sz="2000" dirty="0">
                <a:solidFill>
                  <a:schemeClr val="tx1"/>
                </a:solidFill>
              </a:rPr>
              <a:t>+n+</a:t>
            </a:r>
            <a:r>
              <a:rPr lang="en-GB" sz="2000" dirty="0">
                <a:solidFill>
                  <a:srgbClr val="00B050"/>
                </a:solidFill>
              </a:rPr>
              <a:t>” times”</a:t>
            </a:r>
            <a:r>
              <a:rPr lang="en-GB" sz="2000" dirty="0">
                <a:solidFill>
                  <a:schemeClr val="tx1"/>
                </a:solidFill>
              </a:rPr>
              <a:t>)</a:t>
            </a:r>
          </a:p>
          <a:p>
            <a:r>
              <a:rPr lang="en-GB" sz="2000" dirty="0">
                <a:solidFill>
                  <a:schemeClr val="tx1"/>
                </a:solidFill>
              </a:rPr>
              <a:t>};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dirty="0" err="1">
                <a:solidFill>
                  <a:schemeClr val="tx1"/>
                </a:solidFill>
              </a:rPr>
              <a:t>obj.</a:t>
            </a:r>
            <a:r>
              <a:rPr lang="en-GB" sz="2000" dirty="0" err="1">
                <a:solidFill>
                  <a:srgbClr val="C00000"/>
                </a:solidFill>
              </a:rPr>
              <a:t>doSomething</a:t>
            </a:r>
            <a:r>
              <a:rPr lang="en-GB" sz="2000" dirty="0">
                <a:solidFill>
                  <a:schemeClr val="tx1"/>
                </a:solidFill>
              </a:rPr>
              <a:t>(5);    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I did something 5 times</a:t>
            </a: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2223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3DA01D0-807D-394B-82A1-3D19D6D0D2CA}"/>
              </a:ext>
            </a:extLst>
          </p:cNvPr>
          <p:cNvSpPr txBox="1"/>
          <p:nvPr/>
        </p:nvSpPr>
        <p:spPr>
          <a:xfrm>
            <a:off x="1030224" y="3709063"/>
            <a:ext cx="6803136" cy="2893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7030A0"/>
                </a:solidFill>
              </a:rPr>
              <a:t>var</a:t>
            </a:r>
            <a:r>
              <a:rPr lang="en-GB" dirty="0"/>
              <a:t> </a:t>
            </a:r>
            <a:r>
              <a:rPr lang="en-GB" dirty="0" err="1"/>
              <a:t>obj</a:t>
            </a:r>
            <a:r>
              <a:rPr lang="en-GB" dirty="0"/>
              <a:t> = {</a:t>
            </a:r>
            <a:endParaRPr lang="ru-RU" dirty="0"/>
          </a:p>
          <a:p>
            <a:r>
              <a:rPr lang="ru-RU" dirty="0"/>
              <a:t>      </a:t>
            </a:r>
            <a:r>
              <a:rPr lang="en-GB" dirty="0"/>
              <a:t>a:</a:t>
            </a:r>
            <a:r>
              <a:rPr lang="ru-RU" dirty="0"/>
              <a:t> </a:t>
            </a:r>
            <a:r>
              <a:rPr lang="en-GB" dirty="0">
                <a:solidFill>
                  <a:srgbClr val="FFC000"/>
                </a:solidFill>
              </a:rPr>
              <a:t>1</a:t>
            </a:r>
            <a:r>
              <a:rPr lang="en-GB" dirty="0"/>
              <a:t>, </a:t>
            </a:r>
            <a:endParaRPr lang="ru-RU" dirty="0"/>
          </a:p>
          <a:p>
            <a:r>
              <a:rPr lang="ru-RU" dirty="0"/>
              <a:t>      </a:t>
            </a:r>
            <a:r>
              <a:rPr lang="en-GB" dirty="0"/>
              <a:t>b:</a:t>
            </a:r>
            <a:r>
              <a:rPr lang="ru-RU" dirty="0"/>
              <a:t> </a:t>
            </a:r>
            <a:r>
              <a:rPr lang="en-GB" dirty="0">
                <a:solidFill>
                  <a:srgbClr val="FFC000"/>
                </a:solidFill>
              </a:rPr>
              <a:t>2</a:t>
            </a:r>
            <a:r>
              <a:rPr lang="en-GB" dirty="0"/>
              <a:t>, </a:t>
            </a:r>
            <a:endParaRPr lang="ru-RU" dirty="0"/>
          </a:p>
          <a:p>
            <a:r>
              <a:rPr lang="ru-RU" dirty="0"/>
              <a:t>      </a:t>
            </a:r>
            <a:r>
              <a:rPr lang="en-GB" dirty="0"/>
              <a:t>c:</a:t>
            </a:r>
            <a:r>
              <a:rPr lang="ru-RU" dirty="0"/>
              <a:t> </a:t>
            </a:r>
            <a:r>
              <a:rPr lang="en-GB" dirty="0">
                <a:solidFill>
                  <a:srgbClr val="FFC000"/>
                </a:solidFill>
              </a:rPr>
              <a:t>3</a:t>
            </a:r>
            <a:endParaRPr lang="ru-RU" dirty="0">
              <a:solidFill>
                <a:srgbClr val="FFC000"/>
              </a:solidFill>
            </a:endParaRPr>
          </a:p>
          <a:p>
            <a:r>
              <a:rPr lang="en-GB" dirty="0"/>
              <a:t>}; </a:t>
            </a:r>
            <a:endParaRPr lang="ru-RU" dirty="0"/>
          </a:p>
          <a:p>
            <a:endParaRPr lang="ru-RU" dirty="0"/>
          </a:p>
          <a:p>
            <a:r>
              <a:rPr lang="en-GB" dirty="0">
                <a:solidFill>
                  <a:srgbClr val="7030A0"/>
                </a:solidFill>
              </a:rPr>
              <a:t>for</a:t>
            </a:r>
            <a:r>
              <a:rPr lang="en-GB" dirty="0"/>
              <a:t> (</a:t>
            </a:r>
            <a:r>
              <a:rPr lang="en-GB" dirty="0" err="1">
                <a:solidFill>
                  <a:srgbClr val="7030A0"/>
                </a:solidFill>
              </a:rPr>
              <a:t>var</a:t>
            </a:r>
            <a:r>
              <a:rPr lang="en-GB" dirty="0"/>
              <a:t> prop </a:t>
            </a:r>
            <a:r>
              <a:rPr lang="en-GB" dirty="0">
                <a:solidFill>
                  <a:srgbClr val="7030A0"/>
                </a:solidFill>
              </a:rPr>
              <a:t>in</a:t>
            </a:r>
            <a:r>
              <a:rPr lang="en-GB" dirty="0"/>
              <a:t> </a:t>
            </a:r>
            <a:r>
              <a:rPr lang="en-GB" dirty="0" err="1"/>
              <a:t>obj</a:t>
            </a:r>
            <a:r>
              <a:rPr lang="en-GB" dirty="0"/>
              <a:t>) { </a:t>
            </a:r>
            <a:endParaRPr lang="ru-RU" dirty="0"/>
          </a:p>
          <a:p>
            <a:r>
              <a:rPr lang="ru-RU" dirty="0"/>
              <a:t>    </a:t>
            </a:r>
            <a:r>
              <a:rPr lang="en-GB" dirty="0" err="1">
                <a:solidFill>
                  <a:srgbClr val="0070C0"/>
                </a:solidFill>
              </a:rPr>
              <a:t>console.</a:t>
            </a:r>
            <a:r>
              <a:rPr lang="en-GB" dirty="0" err="1">
                <a:solidFill>
                  <a:srgbClr val="C00000"/>
                </a:solidFill>
              </a:rPr>
              <a:t>log</a:t>
            </a:r>
            <a:r>
              <a:rPr lang="en-GB" dirty="0"/>
              <a:t>("</a:t>
            </a:r>
            <a:r>
              <a:rPr lang="en-GB" dirty="0">
                <a:solidFill>
                  <a:srgbClr val="00B050"/>
                </a:solidFill>
              </a:rPr>
              <a:t>obj." </a:t>
            </a:r>
            <a:r>
              <a:rPr lang="en-GB" dirty="0"/>
              <a:t>+ prop + </a:t>
            </a:r>
            <a:r>
              <a:rPr lang="en-GB" dirty="0">
                <a:solidFill>
                  <a:srgbClr val="00B050"/>
                </a:solidFill>
              </a:rPr>
              <a:t>" = " </a:t>
            </a:r>
            <a:r>
              <a:rPr lang="en-GB" dirty="0"/>
              <a:t>+ </a:t>
            </a:r>
            <a:r>
              <a:rPr lang="en-GB" dirty="0" err="1"/>
              <a:t>obj</a:t>
            </a:r>
            <a:r>
              <a:rPr lang="en-GB" dirty="0"/>
              <a:t>[prop]); </a:t>
            </a:r>
            <a:endParaRPr lang="ru-RU" dirty="0"/>
          </a:p>
          <a:p>
            <a:r>
              <a:rPr lang="en-GB" dirty="0"/>
              <a:t>} </a:t>
            </a:r>
            <a:endParaRPr lang="ru-RU" dirty="0"/>
          </a:p>
          <a:p>
            <a:endParaRPr lang="ru-RU" dirty="0"/>
          </a:p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"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obj.a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1" 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"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obj.b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2" 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"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obj.c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3"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503237" y="1051200"/>
            <a:ext cx="79005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lnSpc>
                <a:spcPct val="200000"/>
              </a:lnSpc>
              <a:spcBef>
                <a:spcPts val="360"/>
              </a:spcBef>
              <a:buSzPts val="2000"/>
            </a:pPr>
            <a:r>
              <a:rPr lang="ru-RU" sz="2800" b="1" dirty="0">
                <a:latin typeface="Roboto"/>
                <a:ea typeface="Roboto"/>
                <a:cs typeface="Roboto"/>
                <a:sym typeface="Roboto"/>
              </a:rPr>
              <a:t>Перечисление свойств объекта</a:t>
            </a: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73">
            <a:extLst>
              <a:ext uri="{FF2B5EF4-FFF2-40B4-BE49-F238E27FC236}">
                <a16:creationId xmlns:a16="http://schemas.microsoft.com/office/drawing/2014/main" id="{24A7697C-A6C1-3D4C-AEC3-7670F50149CC}"/>
              </a:ext>
            </a:extLst>
          </p:cNvPr>
          <p:cNvSpPr/>
          <p:nvPr/>
        </p:nvSpPr>
        <p:spPr>
          <a:xfrm rot="5400000" flipH="1">
            <a:off x="2047959" y="193662"/>
            <a:ext cx="45719" cy="343424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74">
            <a:extLst>
              <a:ext uri="{FF2B5EF4-FFF2-40B4-BE49-F238E27FC236}">
                <a16:creationId xmlns:a16="http://schemas.microsoft.com/office/drawing/2014/main" id="{8B04B992-3367-6544-B5AC-AEEEA01D8983}"/>
              </a:ext>
            </a:extLst>
          </p:cNvPr>
          <p:cNvSpPr/>
          <p:nvPr/>
        </p:nvSpPr>
        <p:spPr>
          <a:xfrm rot="5400000" flipH="1">
            <a:off x="3545355" y="1048513"/>
            <a:ext cx="45719" cy="1724541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8B6DA5-95DA-514D-8541-4EF0900B52F1}"/>
              </a:ext>
            </a:extLst>
          </p:cNvPr>
          <p:cNvSpPr txBox="1"/>
          <p:nvPr/>
        </p:nvSpPr>
        <p:spPr>
          <a:xfrm>
            <a:off x="546964" y="2150525"/>
            <a:ext cx="8050071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for …. in </a:t>
            </a:r>
            <a:r>
              <a:rPr lang="ru-RU" sz="20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- проходит через перечисляемые свойства объекта</a:t>
            </a:r>
            <a:r>
              <a:rPr lang="en-GB" sz="20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 </a:t>
            </a:r>
            <a:r>
              <a:rPr lang="ru-RU" sz="2000" dirty="0">
                <a:solidFill>
                  <a:schemeClr val="dk1"/>
                </a:solidFill>
                <a:latin typeface="Roboto"/>
                <a:ea typeface="Roboto"/>
                <a:cs typeface="Calibri"/>
              </a:rPr>
              <a:t>в произвольном порядке. Он пройдёт по каждому отдельному элементу.</a:t>
            </a:r>
            <a:endParaRPr lang="en" sz="2000" dirty="0">
              <a:solidFill>
                <a:schemeClr val="dk1"/>
              </a:solidFill>
              <a:latin typeface="Roboto"/>
              <a:ea typeface="Roboto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246F05-D693-6F42-B07E-C41D7BA235DA}"/>
              </a:ext>
            </a:extLst>
          </p:cNvPr>
          <p:cNvSpPr txBox="1"/>
          <p:nvPr/>
        </p:nvSpPr>
        <p:spPr>
          <a:xfrm>
            <a:off x="877824" y="3556663"/>
            <a:ext cx="6803136" cy="2893100"/>
          </a:xfrm>
          <a:prstGeom prst="rect">
            <a:avLst/>
          </a:prstGeom>
          <a:solidFill>
            <a:schemeClr val="lt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7030A0"/>
                </a:solidFill>
              </a:rPr>
              <a:t>var</a:t>
            </a:r>
            <a:r>
              <a:rPr lang="en-GB" dirty="0"/>
              <a:t> </a:t>
            </a:r>
            <a:r>
              <a:rPr lang="en-GB" dirty="0" err="1"/>
              <a:t>obj</a:t>
            </a:r>
            <a:r>
              <a:rPr lang="en-GB" dirty="0"/>
              <a:t> = {</a:t>
            </a:r>
            <a:endParaRPr lang="ru-RU" dirty="0"/>
          </a:p>
          <a:p>
            <a:r>
              <a:rPr lang="ru-RU" dirty="0"/>
              <a:t>      </a:t>
            </a:r>
            <a:r>
              <a:rPr lang="en-GB" dirty="0"/>
              <a:t>a:</a:t>
            </a:r>
            <a:r>
              <a:rPr lang="ru-RU" dirty="0"/>
              <a:t> </a:t>
            </a:r>
            <a:r>
              <a:rPr lang="en-GB" dirty="0">
                <a:solidFill>
                  <a:srgbClr val="FFC000"/>
                </a:solidFill>
              </a:rPr>
              <a:t>1</a:t>
            </a:r>
            <a:r>
              <a:rPr lang="en-GB" dirty="0"/>
              <a:t>, </a:t>
            </a:r>
            <a:endParaRPr lang="ru-RU" dirty="0"/>
          </a:p>
          <a:p>
            <a:r>
              <a:rPr lang="ru-RU" dirty="0"/>
              <a:t>      </a:t>
            </a:r>
            <a:r>
              <a:rPr lang="en-GB" dirty="0"/>
              <a:t>b:</a:t>
            </a:r>
            <a:r>
              <a:rPr lang="ru-RU" dirty="0"/>
              <a:t> </a:t>
            </a:r>
            <a:r>
              <a:rPr lang="en-GB" dirty="0">
                <a:solidFill>
                  <a:srgbClr val="FFC000"/>
                </a:solidFill>
              </a:rPr>
              <a:t>2</a:t>
            </a:r>
            <a:r>
              <a:rPr lang="en-GB" dirty="0"/>
              <a:t>, </a:t>
            </a:r>
            <a:endParaRPr lang="ru-RU" dirty="0"/>
          </a:p>
          <a:p>
            <a:r>
              <a:rPr lang="ru-RU" dirty="0"/>
              <a:t>      </a:t>
            </a:r>
            <a:r>
              <a:rPr lang="en-GB" dirty="0"/>
              <a:t>c:</a:t>
            </a:r>
            <a:r>
              <a:rPr lang="ru-RU" dirty="0"/>
              <a:t> </a:t>
            </a:r>
            <a:r>
              <a:rPr lang="en-GB" dirty="0">
                <a:solidFill>
                  <a:srgbClr val="FFC000"/>
                </a:solidFill>
              </a:rPr>
              <a:t>3</a:t>
            </a:r>
            <a:endParaRPr lang="ru-RU" dirty="0">
              <a:solidFill>
                <a:srgbClr val="FFC000"/>
              </a:solidFill>
            </a:endParaRPr>
          </a:p>
          <a:p>
            <a:r>
              <a:rPr lang="en-GB" dirty="0"/>
              <a:t>}; </a:t>
            </a:r>
            <a:endParaRPr lang="ru-RU" dirty="0"/>
          </a:p>
          <a:p>
            <a:endParaRPr lang="ru-RU" dirty="0"/>
          </a:p>
          <a:p>
            <a:r>
              <a:rPr lang="en-GB" dirty="0">
                <a:solidFill>
                  <a:srgbClr val="7030A0"/>
                </a:solidFill>
              </a:rPr>
              <a:t>for</a:t>
            </a:r>
            <a:r>
              <a:rPr lang="en-GB" dirty="0"/>
              <a:t> (</a:t>
            </a:r>
            <a:r>
              <a:rPr lang="en-GB" dirty="0" err="1">
                <a:solidFill>
                  <a:srgbClr val="7030A0"/>
                </a:solidFill>
              </a:rPr>
              <a:t>var</a:t>
            </a:r>
            <a:r>
              <a:rPr lang="en-GB" dirty="0"/>
              <a:t> prop </a:t>
            </a:r>
            <a:r>
              <a:rPr lang="en-GB" dirty="0">
                <a:solidFill>
                  <a:srgbClr val="7030A0"/>
                </a:solidFill>
              </a:rPr>
              <a:t>in</a:t>
            </a:r>
            <a:r>
              <a:rPr lang="en-GB" dirty="0"/>
              <a:t> </a:t>
            </a:r>
            <a:r>
              <a:rPr lang="en-GB" dirty="0" err="1"/>
              <a:t>obj</a:t>
            </a:r>
            <a:r>
              <a:rPr lang="en-GB" dirty="0"/>
              <a:t>) { </a:t>
            </a:r>
            <a:endParaRPr lang="ru-RU" dirty="0"/>
          </a:p>
          <a:p>
            <a:r>
              <a:rPr lang="ru-RU" dirty="0"/>
              <a:t>    </a:t>
            </a:r>
            <a:r>
              <a:rPr lang="en-GB" dirty="0" err="1">
                <a:solidFill>
                  <a:srgbClr val="0070C0"/>
                </a:solidFill>
              </a:rPr>
              <a:t>console.</a:t>
            </a:r>
            <a:r>
              <a:rPr lang="en-GB" dirty="0" err="1">
                <a:solidFill>
                  <a:srgbClr val="C00000"/>
                </a:solidFill>
              </a:rPr>
              <a:t>log</a:t>
            </a:r>
            <a:r>
              <a:rPr lang="en-GB" dirty="0"/>
              <a:t>("</a:t>
            </a:r>
            <a:r>
              <a:rPr lang="en-GB" dirty="0">
                <a:solidFill>
                  <a:srgbClr val="00B050"/>
                </a:solidFill>
              </a:rPr>
              <a:t>obj." </a:t>
            </a:r>
            <a:r>
              <a:rPr lang="en-GB" dirty="0"/>
              <a:t>+ prop + </a:t>
            </a:r>
            <a:r>
              <a:rPr lang="en-GB" dirty="0">
                <a:solidFill>
                  <a:srgbClr val="00B050"/>
                </a:solidFill>
              </a:rPr>
              <a:t>" = " </a:t>
            </a:r>
            <a:r>
              <a:rPr lang="en-GB" dirty="0"/>
              <a:t>+ </a:t>
            </a:r>
            <a:r>
              <a:rPr lang="en-GB" dirty="0" err="1"/>
              <a:t>obj</a:t>
            </a:r>
            <a:r>
              <a:rPr lang="en-GB" dirty="0"/>
              <a:t>[prop]); </a:t>
            </a:r>
            <a:endParaRPr lang="ru-RU" dirty="0"/>
          </a:p>
          <a:p>
            <a:r>
              <a:rPr lang="en-GB" dirty="0"/>
              <a:t>} </a:t>
            </a:r>
            <a:endParaRPr lang="ru-RU" dirty="0"/>
          </a:p>
          <a:p>
            <a:endParaRPr lang="ru-RU" dirty="0"/>
          </a:p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"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obj.a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1" 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"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obj.b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2" 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"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obj.c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3"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16118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9900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</a:t>
            </a:r>
            <a:endParaRPr dirty="0"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36B04D8-B86D-7E41-BF97-D508B2C9D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93" y="3924926"/>
            <a:ext cx="2641098" cy="2829747"/>
          </a:xfrm>
          <a:prstGeom prst="rect">
            <a:avLst/>
          </a:prstGeom>
        </p:spPr>
      </p:pic>
      <p:sp>
        <p:nvSpPr>
          <p:cNvPr id="14" name="Треугольник 13">
            <a:extLst>
              <a:ext uri="{FF2B5EF4-FFF2-40B4-BE49-F238E27FC236}">
                <a16:creationId xmlns:a16="http://schemas.microsoft.com/office/drawing/2014/main" id="{2CC18172-F3E0-8440-87C2-E14BF60E3EDC}"/>
              </a:ext>
            </a:extLst>
          </p:cNvPr>
          <p:cNvSpPr/>
          <p:nvPr/>
        </p:nvSpPr>
        <p:spPr>
          <a:xfrm rot="13432881">
            <a:off x="3342441" y="4202424"/>
            <a:ext cx="629311" cy="1235227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3E5939D-D596-3B49-B14B-4AE6BC25230B}"/>
              </a:ext>
            </a:extLst>
          </p:cNvPr>
          <p:cNvSpPr/>
          <p:nvPr/>
        </p:nvSpPr>
        <p:spPr>
          <a:xfrm>
            <a:off x="2772500" y="1910725"/>
            <a:ext cx="5934507" cy="2677655"/>
          </a:xfrm>
          <a:prstGeom prst="rect">
            <a:avLst/>
          </a:prstGeom>
          <a:solidFill>
            <a:schemeClr val="lt1"/>
          </a:solidFill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5056CF0-FD58-9D43-BDB7-EE4E20EB260D}"/>
              </a:ext>
            </a:extLst>
          </p:cNvPr>
          <p:cNvSpPr/>
          <p:nvPr/>
        </p:nvSpPr>
        <p:spPr>
          <a:xfrm>
            <a:off x="2942517" y="1509774"/>
            <a:ext cx="5835948" cy="2828445"/>
          </a:xfrm>
          <a:prstGeom prst="rect">
            <a:avLst/>
          </a:prstGeom>
          <a:solidFill>
            <a:schemeClr val="lt1"/>
          </a:solidFill>
          <a:ln w="101600">
            <a:solidFill>
              <a:srgbClr val="F80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6F647B-9672-3F47-B530-B16136B25712}"/>
              </a:ext>
            </a:extLst>
          </p:cNvPr>
          <p:cNvSpPr txBox="1"/>
          <p:nvPr/>
        </p:nvSpPr>
        <p:spPr>
          <a:xfrm>
            <a:off x="3211562" y="1509775"/>
            <a:ext cx="54278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Roboto"/>
                <a:ea typeface="Roboto"/>
              </a:rPr>
              <a:t>Ключевое слово </a:t>
            </a:r>
            <a:r>
              <a:rPr lang="ru-RU" sz="2400" b="1" dirty="0" err="1">
                <a:solidFill>
                  <a:schemeClr val="tx1"/>
                </a:solidFill>
                <a:latin typeface="Roboto"/>
                <a:ea typeface="Roboto"/>
              </a:rPr>
              <a:t>this</a:t>
            </a:r>
            <a:r>
              <a:rPr lang="ru-RU" sz="2400" dirty="0">
                <a:solidFill>
                  <a:schemeClr val="tx1"/>
                </a:solidFill>
                <a:latin typeface="Roboto"/>
                <a:ea typeface="Roboto"/>
              </a:rPr>
              <a:t>, ссылается на текущий объект, внутри которого пишется код.</a:t>
            </a:r>
            <a:endParaRPr lang="en-GB" sz="2400" dirty="0">
              <a:solidFill>
                <a:schemeClr val="tx1"/>
              </a:solidFill>
              <a:latin typeface="Roboto"/>
              <a:ea typeface="Roboto"/>
            </a:endParaRPr>
          </a:p>
          <a:p>
            <a:endParaRPr lang="ru-RU" sz="2400" dirty="0">
              <a:solidFill>
                <a:schemeClr val="tx1"/>
              </a:solidFill>
              <a:latin typeface="Roboto"/>
              <a:ea typeface="Roboto"/>
            </a:endParaRPr>
          </a:p>
          <a:p>
            <a:r>
              <a:rPr lang="ru-RU" sz="2400" b="1" dirty="0" err="1">
                <a:solidFill>
                  <a:schemeClr val="tx1"/>
                </a:solidFill>
                <a:latin typeface="Roboto"/>
                <a:ea typeface="Roboto"/>
              </a:rPr>
              <a:t>this</a:t>
            </a:r>
            <a:r>
              <a:rPr lang="ru-RU" sz="2400" dirty="0">
                <a:solidFill>
                  <a:schemeClr val="tx1"/>
                </a:solidFill>
                <a:latin typeface="Roboto"/>
                <a:ea typeface="Roboto"/>
              </a:rPr>
              <a:t> гарантирует, что используется верное значение, когда контекст элемента изменяется</a:t>
            </a:r>
            <a:endParaRPr lang="en-GB" sz="2400" dirty="0">
              <a:solidFill>
                <a:schemeClr val="tx1"/>
              </a:solidFill>
              <a:latin typeface="Roboto"/>
              <a:ea typeface="Roboto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17603AE-7749-A143-BD98-1E44FA4C7F4E}"/>
              </a:ext>
            </a:extLst>
          </p:cNvPr>
          <p:cNvCxnSpPr>
            <a:cxnSpLocks/>
          </p:cNvCxnSpPr>
          <p:nvPr/>
        </p:nvCxnSpPr>
        <p:spPr>
          <a:xfrm>
            <a:off x="3482844" y="4588380"/>
            <a:ext cx="58822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1167825-3F33-3E43-9460-B156154E5AA7}"/>
              </a:ext>
            </a:extLst>
          </p:cNvPr>
          <p:cNvSpPr txBox="1"/>
          <p:nvPr/>
        </p:nvSpPr>
        <p:spPr>
          <a:xfrm>
            <a:off x="573213" y="1467004"/>
            <a:ext cx="1446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latin typeface="Roboto"/>
                <a:ea typeface="Roboto"/>
                <a:cs typeface="Roboto"/>
                <a:sym typeface="Roboto"/>
              </a:rPr>
              <a:t>this</a:t>
            </a:r>
            <a:endParaRPr lang="ru-RU" sz="48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419900" y="1289063"/>
            <a:ext cx="819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100" b="1" dirty="0">
                <a:latin typeface="Roboto"/>
                <a:ea typeface="Roboto"/>
                <a:cs typeface="Roboto"/>
                <a:sym typeface="Roboto"/>
              </a:rPr>
              <a:t>Что такое «</a:t>
            </a:r>
            <a:r>
              <a:rPr lang="en-GB" sz="4100" b="1" dirty="0"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ru-RU" sz="4100" b="1" dirty="0">
                <a:latin typeface="Roboto"/>
                <a:ea typeface="Roboto"/>
                <a:cs typeface="Roboto"/>
                <a:sym typeface="Roboto"/>
              </a:rPr>
              <a:t>»</a:t>
            </a:r>
            <a:r>
              <a:rPr lang="en-GB" sz="4100" b="1" dirty="0">
                <a:latin typeface="Roboto"/>
                <a:ea typeface="Roboto"/>
                <a:cs typeface="Roboto"/>
                <a:sym typeface="Roboto"/>
              </a:rPr>
              <a:t>?</a:t>
            </a:r>
            <a:endParaRPr sz="4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539E0-1601-EF4F-931A-2F9A189DBB3F}"/>
              </a:ext>
            </a:extLst>
          </p:cNvPr>
          <p:cNvSpPr txBox="1"/>
          <p:nvPr/>
        </p:nvSpPr>
        <p:spPr>
          <a:xfrm>
            <a:off x="533500" y="2410001"/>
            <a:ext cx="7967972" cy="403187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ru-RU" sz="1600" b="1" dirty="0">
              <a:solidFill>
                <a:srgbClr val="7030A0"/>
              </a:solidFill>
            </a:endParaRPr>
          </a:p>
          <a:p>
            <a:r>
              <a:rPr lang="en-GB" sz="1600" b="1" dirty="0" err="1">
                <a:solidFill>
                  <a:srgbClr val="7030A0"/>
                </a:solidFill>
              </a:rPr>
              <a:t>var</a:t>
            </a:r>
            <a:r>
              <a:rPr lang="en-GB" sz="1600" b="1" dirty="0"/>
              <a:t> dog = {</a:t>
            </a:r>
            <a:endParaRPr lang="ru-RU" sz="1600" b="1" dirty="0"/>
          </a:p>
          <a:p>
            <a:endParaRPr lang="ru-RU" sz="1600" b="1" dirty="0"/>
          </a:p>
          <a:p>
            <a:r>
              <a:rPr lang="en-GB" sz="1600" b="1" dirty="0"/>
              <a:t>  </a:t>
            </a:r>
            <a:r>
              <a:rPr lang="en-GB" sz="1600" b="1" dirty="0">
                <a:solidFill>
                  <a:srgbClr val="C00000"/>
                </a:solidFill>
              </a:rPr>
              <a:t>name:</a:t>
            </a:r>
            <a:r>
              <a:rPr lang="en-GB" sz="1600" b="1" dirty="0"/>
              <a:t> </a:t>
            </a:r>
            <a:r>
              <a:rPr lang="en-GB" sz="1600" b="1" dirty="0">
                <a:solidFill>
                  <a:srgbClr val="00B050"/>
                </a:solidFill>
              </a:rPr>
              <a:t>”</a:t>
            </a:r>
            <a:r>
              <a:rPr lang="ru-RU" sz="1600" b="1" dirty="0">
                <a:solidFill>
                  <a:srgbClr val="00B050"/>
                </a:solidFill>
              </a:rPr>
              <a:t>Тузик</a:t>
            </a:r>
            <a:r>
              <a:rPr lang="en-GB" sz="1600" b="1" dirty="0">
                <a:solidFill>
                  <a:srgbClr val="00B050"/>
                </a:solidFill>
              </a:rPr>
              <a:t>”</a:t>
            </a:r>
            <a:r>
              <a:rPr lang="en-GB" sz="1600" b="1" dirty="0"/>
              <a:t>, </a:t>
            </a:r>
            <a:endParaRPr lang="ru-RU" sz="1600" b="1" dirty="0"/>
          </a:p>
          <a:p>
            <a:r>
              <a:rPr lang="en-GB" sz="1600" b="1" dirty="0"/>
              <a:t>  </a:t>
            </a:r>
            <a:r>
              <a:rPr lang="en-GB" sz="1600" b="1" dirty="0">
                <a:solidFill>
                  <a:srgbClr val="C00000"/>
                </a:solidFill>
              </a:rPr>
              <a:t>age:</a:t>
            </a:r>
            <a:r>
              <a:rPr lang="en-GB" sz="1600" b="1" dirty="0"/>
              <a:t> </a:t>
            </a:r>
            <a:r>
              <a:rPr lang="en-GB" sz="1600" b="1" dirty="0">
                <a:solidFill>
                  <a:srgbClr val="FFC000"/>
                </a:solidFill>
              </a:rPr>
              <a:t>2</a:t>
            </a:r>
            <a:r>
              <a:rPr lang="en-GB" sz="1600" b="1" dirty="0"/>
              <a:t>, </a:t>
            </a:r>
            <a:endParaRPr lang="ru-RU" sz="1600" b="1" dirty="0"/>
          </a:p>
          <a:p>
            <a:r>
              <a:rPr lang="en-GB" sz="1600" b="1" dirty="0"/>
              <a:t>  </a:t>
            </a:r>
            <a:r>
              <a:rPr lang="en-GB" sz="1600" b="1" dirty="0">
                <a:solidFill>
                  <a:srgbClr val="C00000"/>
                </a:solidFill>
              </a:rPr>
              <a:t>gender:</a:t>
            </a:r>
            <a:r>
              <a:rPr lang="en-GB" sz="1600" b="1" dirty="0"/>
              <a:t> </a:t>
            </a:r>
            <a:r>
              <a:rPr lang="en-GB" sz="1600" b="1" dirty="0">
                <a:solidFill>
                  <a:srgbClr val="00B050"/>
                </a:solidFill>
              </a:rPr>
              <a:t>'male’</a:t>
            </a:r>
            <a:r>
              <a:rPr lang="en-GB" sz="1600" b="1" dirty="0"/>
              <a:t>, </a:t>
            </a:r>
            <a:endParaRPr lang="ru-RU" sz="1600" b="1" dirty="0"/>
          </a:p>
          <a:p>
            <a:endParaRPr lang="ru-RU" sz="1600" b="1" dirty="0"/>
          </a:p>
          <a:p>
            <a:r>
              <a:rPr lang="en-GB" sz="1600" b="1" dirty="0"/>
              <a:t>  </a:t>
            </a:r>
            <a:r>
              <a:rPr lang="en-GB" sz="1600" b="1" dirty="0">
                <a:solidFill>
                  <a:srgbClr val="C00000"/>
                </a:solidFill>
              </a:rPr>
              <a:t>introduce:</a:t>
            </a:r>
            <a:r>
              <a:rPr lang="en-GB" sz="1600" b="1" dirty="0"/>
              <a:t> </a:t>
            </a:r>
            <a:r>
              <a:rPr lang="en-GB" sz="1600" b="1" dirty="0">
                <a:solidFill>
                  <a:srgbClr val="7030A0"/>
                </a:solidFill>
              </a:rPr>
              <a:t>function</a:t>
            </a:r>
            <a:r>
              <a:rPr lang="en-GB" sz="1600" b="1" dirty="0"/>
              <a:t>() { </a:t>
            </a:r>
            <a:endParaRPr lang="ru-RU" sz="1600" b="1" dirty="0"/>
          </a:p>
          <a:p>
            <a:r>
              <a:rPr lang="en-GB" sz="1600" b="1" dirty="0"/>
              <a:t>        </a:t>
            </a:r>
            <a:r>
              <a:rPr lang="en-GB" sz="1600" b="1" dirty="0">
                <a:solidFill>
                  <a:srgbClr val="0070C0"/>
                </a:solidFill>
              </a:rPr>
              <a:t>alert</a:t>
            </a:r>
            <a:r>
              <a:rPr lang="en-GB" sz="1600" b="1" dirty="0"/>
              <a:t>(</a:t>
            </a:r>
            <a:r>
              <a:rPr lang="en-GB" sz="1600" b="1" dirty="0">
                <a:solidFill>
                  <a:srgbClr val="00B050"/>
                </a:solidFill>
              </a:rPr>
              <a:t>“</a:t>
            </a:r>
            <a:r>
              <a:rPr lang="ru-RU" sz="1600" b="1" dirty="0">
                <a:solidFill>
                  <a:srgbClr val="00B050"/>
                </a:solidFill>
              </a:rPr>
              <a:t>Привет! Меня зовут </a:t>
            </a:r>
            <a:r>
              <a:rPr lang="en-GB" sz="1600" b="1" dirty="0">
                <a:solidFill>
                  <a:srgbClr val="00B050"/>
                </a:solidFill>
              </a:rPr>
              <a:t>” </a:t>
            </a:r>
            <a:r>
              <a:rPr lang="en-GB" sz="1600" b="1" dirty="0">
                <a:solidFill>
                  <a:schemeClr val="tx1"/>
                </a:solidFill>
              </a:rPr>
              <a:t>+</a:t>
            </a:r>
            <a:r>
              <a:rPr lang="en-GB" sz="1600" b="1" dirty="0" err="1">
                <a:solidFill>
                  <a:srgbClr val="C00000"/>
                </a:solidFill>
              </a:rPr>
              <a:t>this.</a:t>
            </a:r>
            <a:r>
              <a:rPr lang="en-GB" sz="1600" b="1" dirty="0" err="1">
                <a:solidFill>
                  <a:schemeClr val="tx1"/>
                </a:solidFill>
              </a:rPr>
              <a:t>name</a:t>
            </a:r>
            <a:r>
              <a:rPr lang="en-GB" sz="1600" b="1" dirty="0">
                <a:solidFill>
                  <a:schemeClr val="tx1"/>
                </a:solidFill>
              </a:rPr>
              <a:t>+</a:t>
            </a:r>
            <a:r>
              <a:rPr lang="ru-RU" sz="1600" b="1" dirty="0">
                <a:solidFill>
                  <a:schemeClr val="tx1"/>
                </a:solidFill>
              </a:rPr>
              <a:t> </a:t>
            </a:r>
            <a:r>
              <a:rPr lang="en-GB" sz="1600" b="1" dirty="0">
                <a:solidFill>
                  <a:srgbClr val="00B050"/>
                </a:solidFill>
              </a:rPr>
              <a:t>”. </a:t>
            </a:r>
            <a:r>
              <a:rPr lang="ru-RU" sz="1600" b="1" dirty="0">
                <a:solidFill>
                  <a:srgbClr val="00B050"/>
                </a:solidFill>
              </a:rPr>
              <a:t>Мне </a:t>
            </a:r>
            <a:r>
              <a:rPr lang="en-GB" sz="1600" b="1" dirty="0">
                <a:solidFill>
                  <a:srgbClr val="00B050"/>
                </a:solidFill>
              </a:rPr>
              <a:t> “</a:t>
            </a:r>
            <a:r>
              <a:rPr lang="ru-RU" sz="1600" b="1" dirty="0">
                <a:solidFill>
                  <a:srgbClr val="00B050"/>
                </a:solidFill>
              </a:rPr>
              <a:t> </a:t>
            </a:r>
            <a:r>
              <a:rPr lang="en-GB" sz="1600" b="1" dirty="0">
                <a:solidFill>
                  <a:schemeClr val="tx1"/>
                </a:solidFill>
              </a:rPr>
              <a:t>+</a:t>
            </a:r>
            <a:r>
              <a:rPr lang="en-GB" sz="1600" b="1" dirty="0" err="1">
                <a:solidFill>
                  <a:srgbClr val="C00000"/>
                </a:solidFill>
              </a:rPr>
              <a:t>this.</a:t>
            </a:r>
            <a:r>
              <a:rPr lang="en-GB" sz="1600" b="1" dirty="0" err="1">
                <a:solidFill>
                  <a:schemeClr val="tx1"/>
                </a:solidFill>
              </a:rPr>
              <a:t>age</a:t>
            </a:r>
            <a:r>
              <a:rPr lang="en-GB" sz="1600" b="1" dirty="0">
                <a:solidFill>
                  <a:schemeClr val="tx1"/>
                </a:solidFill>
              </a:rPr>
              <a:t>+ </a:t>
            </a:r>
            <a:r>
              <a:rPr lang="en-GB" sz="1600" b="1" dirty="0">
                <a:solidFill>
                  <a:srgbClr val="00B050"/>
                </a:solidFill>
              </a:rPr>
              <a:t>“</a:t>
            </a:r>
            <a:r>
              <a:rPr lang="ru-RU" sz="1600" b="1" dirty="0">
                <a:solidFill>
                  <a:srgbClr val="00B050"/>
                </a:solidFill>
              </a:rPr>
              <a:t> годиков</a:t>
            </a:r>
            <a:r>
              <a:rPr lang="en-GB" sz="1600" b="1" dirty="0">
                <a:solidFill>
                  <a:srgbClr val="00B050"/>
                </a:solidFill>
              </a:rPr>
              <a:t>.</a:t>
            </a:r>
            <a:endParaRPr lang="ru-RU" sz="1600" b="1" dirty="0">
              <a:solidFill>
                <a:srgbClr val="00B050"/>
              </a:solidFill>
            </a:endParaRPr>
          </a:p>
          <a:p>
            <a:r>
              <a:rPr lang="ru-RU" sz="1600" b="1" dirty="0">
                <a:solidFill>
                  <a:srgbClr val="00B050"/>
                </a:solidFill>
              </a:rPr>
              <a:t>            </a:t>
            </a:r>
            <a:r>
              <a:rPr lang="en-GB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     Гав-гав!</a:t>
            </a:r>
            <a:r>
              <a:rPr lang="en-GB" sz="1600" b="1" dirty="0">
                <a:solidFill>
                  <a:srgbClr val="00B050"/>
                </a:solidFill>
              </a:rPr>
              <a:t>”</a:t>
            </a:r>
            <a:r>
              <a:rPr lang="en-GB" sz="1600" b="1" dirty="0"/>
              <a:t>); </a:t>
            </a:r>
            <a:endParaRPr lang="ru-RU" sz="1600" b="1" dirty="0"/>
          </a:p>
          <a:p>
            <a:r>
              <a:rPr lang="en-GB" sz="1600" b="1" dirty="0"/>
              <a:t>        }, </a:t>
            </a:r>
            <a:endParaRPr lang="ru-RU" sz="1600" b="1" dirty="0"/>
          </a:p>
          <a:p>
            <a:r>
              <a:rPr lang="ru-RU" sz="1600" b="1" dirty="0"/>
              <a:t>  </a:t>
            </a:r>
            <a:r>
              <a:rPr lang="en-GB" sz="1600" b="1" dirty="0">
                <a:solidFill>
                  <a:srgbClr val="C00000"/>
                </a:solidFill>
              </a:rPr>
              <a:t>bark</a:t>
            </a:r>
            <a:r>
              <a:rPr lang="en-GB" sz="1600" b="1" dirty="0"/>
              <a:t>: </a:t>
            </a:r>
            <a:r>
              <a:rPr lang="en-GB" sz="1600" b="1" dirty="0">
                <a:solidFill>
                  <a:srgbClr val="7030A0"/>
                </a:solidFill>
              </a:rPr>
              <a:t>function</a:t>
            </a:r>
            <a:r>
              <a:rPr lang="en-GB" sz="1600" b="1" dirty="0"/>
              <a:t>() { </a:t>
            </a:r>
            <a:endParaRPr lang="ru-RU" sz="1600" b="1" dirty="0"/>
          </a:p>
          <a:p>
            <a:r>
              <a:rPr lang="en-GB" sz="1600" b="1" dirty="0"/>
              <a:t>        </a:t>
            </a:r>
            <a:r>
              <a:rPr lang="en-GB" sz="1600" b="1" dirty="0">
                <a:solidFill>
                  <a:srgbClr val="0070C0"/>
                </a:solidFill>
              </a:rPr>
              <a:t>alert</a:t>
            </a:r>
            <a:r>
              <a:rPr lang="en-GB" sz="1600" b="1" dirty="0"/>
              <a:t>(</a:t>
            </a:r>
            <a:r>
              <a:rPr lang="en-GB" sz="1600" b="1" dirty="0">
                <a:solidFill>
                  <a:srgbClr val="00B050"/>
                </a:solidFill>
              </a:rPr>
              <a:t>“</a:t>
            </a:r>
            <a:r>
              <a:rPr lang="ru-RU" sz="1600" b="1" dirty="0">
                <a:solidFill>
                  <a:srgbClr val="00B050"/>
                </a:solidFill>
              </a:rPr>
              <a:t>Гав!!!</a:t>
            </a:r>
            <a:r>
              <a:rPr lang="en-GB" sz="1600" b="1" dirty="0">
                <a:solidFill>
                  <a:srgbClr val="00B050"/>
                </a:solidFill>
              </a:rPr>
              <a:t>”</a:t>
            </a:r>
            <a:r>
              <a:rPr lang="en-GB" sz="1600" b="1" dirty="0"/>
              <a:t>); </a:t>
            </a:r>
            <a:endParaRPr lang="ru-RU" sz="1600" b="1" dirty="0"/>
          </a:p>
          <a:p>
            <a:r>
              <a:rPr lang="ru-RU" sz="1600" b="1" dirty="0"/>
              <a:t>        </a:t>
            </a:r>
            <a:r>
              <a:rPr lang="en-GB" sz="1600" b="1" dirty="0"/>
              <a:t>} </a:t>
            </a:r>
            <a:endParaRPr lang="ru-RU" sz="1600" b="1" dirty="0"/>
          </a:p>
          <a:p>
            <a:r>
              <a:rPr lang="en-GB" sz="1600" b="1" dirty="0"/>
              <a:t>};</a:t>
            </a:r>
            <a:endParaRPr lang="ru-RU" sz="1600" b="1" i="1" dirty="0"/>
          </a:p>
          <a:p>
            <a:endParaRPr lang="ru-RU" sz="1600" b="1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EE3C165-219B-5B4C-A8D5-C7DE30572A06}"/>
              </a:ext>
            </a:extLst>
          </p:cNvPr>
          <p:cNvSpPr/>
          <p:nvPr/>
        </p:nvSpPr>
        <p:spPr>
          <a:xfrm>
            <a:off x="3855970" y="4340352"/>
            <a:ext cx="1264670" cy="3903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C844E8B-D751-0040-BCFF-C1552DE6F79C}"/>
              </a:ext>
            </a:extLst>
          </p:cNvPr>
          <p:cNvSpPr/>
          <p:nvPr/>
        </p:nvSpPr>
        <p:spPr>
          <a:xfrm>
            <a:off x="5978182" y="4340352"/>
            <a:ext cx="1080986" cy="3903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Развернутая стрелка 2">
            <a:extLst>
              <a:ext uri="{FF2B5EF4-FFF2-40B4-BE49-F238E27FC236}">
                <a16:creationId xmlns:a16="http://schemas.microsoft.com/office/drawing/2014/main" id="{1AFECEEF-256F-8D41-94D9-391025A248BD}"/>
              </a:ext>
            </a:extLst>
          </p:cNvPr>
          <p:cNvSpPr/>
          <p:nvPr/>
        </p:nvSpPr>
        <p:spPr>
          <a:xfrm flipH="1">
            <a:off x="1097280" y="2206752"/>
            <a:ext cx="3084576" cy="2133600"/>
          </a:xfrm>
          <a:prstGeom prst="uturnArrow">
            <a:avLst>
              <a:gd name="adj1" fmla="val 1158"/>
              <a:gd name="adj2" fmla="val 6845"/>
              <a:gd name="adj3" fmla="val 6407"/>
              <a:gd name="adj4" fmla="val 8992"/>
              <a:gd name="adj5" fmla="val 23278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46382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1034</Words>
  <Application>Microsoft Macintosh PowerPoint</Application>
  <PresentationFormat>Экран (4:3)</PresentationFormat>
  <Paragraphs>278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Calibri</vt:lpstr>
      <vt:lpstr>Arial</vt:lpstr>
      <vt:lpstr>Roboto</vt:lpstr>
      <vt:lpstr>Тема Office</vt:lpstr>
      <vt:lpstr>Презентация PowerPoint</vt:lpstr>
      <vt:lpstr>Объекты</vt:lpstr>
      <vt:lpstr>Что такое объект</vt:lpstr>
      <vt:lpstr>Как это выглядит в JS</vt:lpstr>
      <vt:lpstr>Создание объектов</vt:lpstr>
      <vt:lpstr>Обращение к свойствам и методам объектов</vt:lpstr>
      <vt:lpstr>Перечисление свойств объекта</vt:lpstr>
      <vt:lpstr>Презентация PowerPoint</vt:lpstr>
      <vt:lpstr>Что такое «this»?</vt:lpstr>
      <vt:lpstr>Работа со свойствами объекта с помощью методов</vt:lpstr>
      <vt:lpstr>Object.defineProperty(obj, prop, descriptor)</vt:lpstr>
      <vt:lpstr> Подробнее о descriptor</vt:lpstr>
      <vt:lpstr>Пример</vt:lpstr>
      <vt:lpstr>Вложенные объекты</vt:lpstr>
      <vt:lpstr>Практика!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Olga Molodid</cp:lastModifiedBy>
  <cp:revision>31</cp:revision>
  <dcterms:modified xsi:type="dcterms:W3CDTF">2019-04-08T13:52:33Z</dcterms:modified>
</cp:coreProperties>
</file>